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9.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audio1.bin" ContentType="audio/unknown"/>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70" r:id="rId3"/>
    <p:sldMasterId id="2147483672" r:id="rId4"/>
    <p:sldMasterId id="2147483674" r:id="rId5"/>
    <p:sldMasterId id="2147483676" r:id="rId6"/>
    <p:sldMasterId id="2147483680" r:id="rId7"/>
    <p:sldMasterId id="2147483693" r:id="rId8"/>
    <p:sldMasterId id="2147483706" r:id="rId9"/>
    <p:sldMasterId id="2147483710" r:id="rId10"/>
  </p:sldMasterIdLst>
  <p:notesMasterIdLst>
    <p:notesMasterId r:id="rId36"/>
  </p:notesMasterIdLst>
  <p:sldIdLst>
    <p:sldId id="271" r:id="rId11"/>
    <p:sldId id="300" r:id="rId12"/>
    <p:sldId id="260" r:id="rId13"/>
    <p:sldId id="261" r:id="rId14"/>
    <p:sldId id="278" r:id="rId15"/>
    <p:sldId id="293" r:id="rId16"/>
    <p:sldId id="283" r:id="rId17"/>
    <p:sldId id="303" r:id="rId18"/>
    <p:sldId id="302" r:id="rId19"/>
    <p:sldId id="297" r:id="rId20"/>
    <p:sldId id="306" r:id="rId21"/>
    <p:sldId id="298" r:id="rId22"/>
    <p:sldId id="299" r:id="rId23"/>
    <p:sldId id="276" r:id="rId24"/>
    <p:sldId id="281" r:id="rId25"/>
    <p:sldId id="282" r:id="rId26"/>
    <p:sldId id="289" r:id="rId27"/>
    <p:sldId id="291" r:id="rId28"/>
    <p:sldId id="294" r:id="rId29"/>
    <p:sldId id="305" r:id="rId30"/>
    <p:sldId id="292" r:id="rId31"/>
    <p:sldId id="304" r:id="rId32"/>
    <p:sldId id="256" r:id="rId33"/>
    <p:sldId id="288" r:id="rId34"/>
    <p:sldId id="26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42" autoAdjust="0"/>
    <p:restoredTop sz="94660"/>
  </p:normalViewPr>
  <p:slideViewPr>
    <p:cSldViewPr>
      <p:cViewPr>
        <p:scale>
          <a:sx n="80" d="100"/>
          <a:sy n="80" d="100"/>
        </p:scale>
        <p:origin x="-2000" y="-4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114631644407416"/>
          <c:y val="0.0540740288408619"/>
          <c:w val="0.882651074457389"/>
          <c:h val="0.552244213903837"/>
        </c:manualLayout>
      </c:layout>
      <c:barChart>
        <c:barDir val="col"/>
        <c:grouping val="stacked"/>
        <c:varyColors val="0"/>
        <c:ser>
          <c:idx val="0"/>
          <c:order val="0"/>
          <c:tx>
            <c:strRef>
              <c:f>Sheet1!$B$1</c:f>
              <c:strCache>
                <c:ptCount val="1"/>
                <c:pt idx="0">
                  <c:v>Overweight (25 ≤ BMI &lt; 30)</c:v>
                </c:pt>
              </c:strCache>
            </c:strRef>
          </c:tx>
          <c:invertIfNegative val="0"/>
          <c:cat>
            <c:strRef>
              <c:f>Sheet1!$A$2:$A$10</c:f>
              <c:strCache>
                <c:ptCount val="9"/>
                <c:pt idx="0">
                  <c:v>NHES I 1960-1962</c:v>
                </c:pt>
                <c:pt idx="1">
                  <c:v>NHANES I 1971-1974</c:v>
                </c:pt>
                <c:pt idx="2">
                  <c:v>NHANES II 1976-1980</c:v>
                </c:pt>
                <c:pt idx="3">
                  <c:v>NHANES III 1988-1994</c:v>
                </c:pt>
                <c:pt idx="4">
                  <c:v>NHANES 1999-2000</c:v>
                </c:pt>
                <c:pt idx="5">
                  <c:v>NHANES 2001-2002</c:v>
                </c:pt>
                <c:pt idx="6">
                  <c:v>NHANES 2003-2004</c:v>
                </c:pt>
                <c:pt idx="7">
                  <c:v>NHANES 2005-2006</c:v>
                </c:pt>
                <c:pt idx="8">
                  <c:v>NHANES 2007-2008</c:v>
                </c:pt>
              </c:strCache>
            </c:strRef>
          </c:cat>
          <c:val>
            <c:numRef>
              <c:f>Sheet1!$B$2:$B$10</c:f>
              <c:numCache>
                <c:formatCode>General</c:formatCode>
                <c:ptCount val="9"/>
                <c:pt idx="0">
                  <c:v>31.5</c:v>
                </c:pt>
                <c:pt idx="1">
                  <c:v>32.3</c:v>
                </c:pt>
                <c:pt idx="2">
                  <c:v>32.1</c:v>
                </c:pt>
                <c:pt idx="3">
                  <c:v>32.7</c:v>
                </c:pt>
                <c:pt idx="4">
                  <c:v>33.6</c:v>
                </c:pt>
                <c:pt idx="5">
                  <c:v>34.4</c:v>
                </c:pt>
                <c:pt idx="6">
                  <c:v>33.4</c:v>
                </c:pt>
                <c:pt idx="7">
                  <c:v>32.2</c:v>
                </c:pt>
                <c:pt idx="8">
                  <c:v>33.6</c:v>
                </c:pt>
              </c:numCache>
            </c:numRef>
          </c:val>
        </c:ser>
        <c:ser>
          <c:idx val="1"/>
          <c:order val="1"/>
          <c:tx>
            <c:strRef>
              <c:f>Sheet1!$C$1</c:f>
              <c:strCache>
                <c:ptCount val="1"/>
                <c:pt idx="0">
                  <c:v>Obese (BMI ≥ 30)</c:v>
                </c:pt>
              </c:strCache>
            </c:strRef>
          </c:tx>
          <c:invertIfNegative val="0"/>
          <c:cat>
            <c:strRef>
              <c:f>Sheet1!$A$2:$A$10</c:f>
              <c:strCache>
                <c:ptCount val="9"/>
                <c:pt idx="0">
                  <c:v>NHES I 1960-1962</c:v>
                </c:pt>
                <c:pt idx="1">
                  <c:v>NHANES I 1971-1974</c:v>
                </c:pt>
                <c:pt idx="2">
                  <c:v>NHANES II 1976-1980</c:v>
                </c:pt>
                <c:pt idx="3">
                  <c:v>NHANES III 1988-1994</c:v>
                </c:pt>
                <c:pt idx="4">
                  <c:v>NHANES 1999-2000</c:v>
                </c:pt>
                <c:pt idx="5">
                  <c:v>NHANES 2001-2002</c:v>
                </c:pt>
                <c:pt idx="6">
                  <c:v>NHANES 2003-2004</c:v>
                </c:pt>
                <c:pt idx="7">
                  <c:v>NHANES 2005-2006</c:v>
                </c:pt>
                <c:pt idx="8">
                  <c:v>NHANES 2007-2008</c:v>
                </c:pt>
              </c:strCache>
            </c:strRef>
          </c:cat>
          <c:val>
            <c:numRef>
              <c:f>Sheet1!$C$2:$C$10</c:f>
              <c:numCache>
                <c:formatCode>General</c:formatCode>
                <c:ptCount val="9"/>
                <c:pt idx="0">
                  <c:v>13.4</c:v>
                </c:pt>
                <c:pt idx="1">
                  <c:v>14.5</c:v>
                </c:pt>
                <c:pt idx="2">
                  <c:v>15.0</c:v>
                </c:pt>
                <c:pt idx="3">
                  <c:v>23.2</c:v>
                </c:pt>
                <c:pt idx="4">
                  <c:v>30.9</c:v>
                </c:pt>
                <c:pt idx="5">
                  <c:v>31.3</c:v>
                </c:pt>
                <c:pt idx="6">
                  <c:v>32.9</c:v>
                </c:pt>
                <c:pt idx="7">
                  <c:v>35.1</c:v>
                </c:pt>
                <c:pt idx="8">
                  <c:v>34.3</c:v>
                </c:pt>
              </c:numCache>
            </c:numRef>
          </c:val>
        </c:ser>
        <c:ser>
          <c:idx val="2"/>
          <c:order val="2"/>
          <c:tx>
            <c:strRef>
              <c:f>Sheet1!$D$1</c:f>
              <c:strCache>
                <c:ptCount val="1"/>
                <c:pt idx="0">
                  <c:v>Extremely obese (BMI = 40)</c:v>
                </c:pt>
              </c:strCache>
            </c:strRef>
          </c:tx>
          <c:invertIfNegative val="0"/>
          <c:cat>
            <c:strRef>
              <c:f>Sheet1!$A$2:$A$10</c:f>
              <c:strCache>
                <c:ptCount val="9"/>
                <c:pt idx="0">
                  <c:v>NHES I 1960-1962</c:v>
                </c:pt>
                <c:pt idx="1">
                  <c:v>NHANES I 1971-1974</c:v>
                </c:pt>
                <c:pt idx="2">
                  <c:v>NHANES II 1976-1980</c:v>
                </c:pt>
                <c:pt idx="3">
                  <c:v>NHANES III 1988-1994</c:v>
                </c:pt>
                <c:pt idx="4">
                  <c:v>NHANES 1999-2000</c:v>
                </c:pt>
                <c:pt idx="5">
                  <c:v>NHANES 2001-2002</c:v>
                </c:pt>
                <c:pt idx="6">
                  <c:v>NHANES 2003-2004</c:v>
                </c:pt>
                <c:pt idx="7">
                  <c:v>NHANES 2005-2006</c:v>
                </c:pt>
                <c:pt idx="8">
                  <c:v>NHANES 2007-2008</c:v>
                </c:pt>
              </c:strCache>
            </c:strRef>
          </c:cat>
          <c:val>
            <c:numRef>
              <c:f>Sheet1!$D$2:$D$10</c:f>
              <c:numCache>
                <c:formatCode>General</c:formatCode>
                <c:ptCount val="9"/>
                <c:pt idx="0">
                  <c:v>0.9</c:v>
                </c:pt>
                <c:pt idx="1">
                  <c:v>1.3</c:v>
                </c:pt>
                <c:pt idx="2">
                  <c:v>1.4</c:v>
                </c:pt>
                <c:pt idx="3">
                  <c:v>3.0</c:v>
                </c:pt>
                <c:pt idx="4">
                  <c:v>5.0</c:v>
                </c:pt>
                <c:pt idx="5">
                  <c:v>5.4</c:v>
                </c:pt>
                <c:pt idx="6">
                  <c:v>5.1</c:v>
                </c:pt>
                <c:pt idx="7">
                  <c:v>6.2</c:v>
                </c:pt>
                <c:pt idx="8">
                  <c:v>6.0</c:v>
                </c:pt>
              </c:numCache>
            </c:numRef>
          </c:val>
        </c:ser>
        <c:dLbls>
          <c:showLegendKey val="0"/>
          <c:showVal val="0"/>
          <c:showCatName val="0"/>
          <c:showSerName val="0"/>
          <c:showPercent val="0"/>
          <c:showBubbleSize val="0"/>
        </c:dLbls>
        <c:gapWidth val="150"/>
        <c:overlap val="100"/>
        <c:axId val="2075621592"/>
        <c:axId val="2075519288"/>
      </c:barChart>
      <c:catAx>
        <c:axId val="2075621592"/>
        <c:scaling>
          <c:orientation val="minMax"/>
        </c:scaling>
        <c:delete val="0"/>
        <c:axPos val="b"/>
        <c:majorTickMark val="out"/>
        <c:minorTickMark val="none"/>
        <c:tickLblPos val="nextTo"/>
        <c:txPr>
          <a:bodyPr/>
          <a:lstStyle/>
          <a:p>
            <a:pPr>
              <a:defRPr sz="1700" baseline="0"/>
            </a:pPr>
            <a:endParaRPr lang="en-US"/>
          </a:p>
        </c:txPr>
        <c:crossAx val="2075519288"/>
        <c:crosses val="autoZero"/>
        <c:auto val="1"/>
        <c:lblAlgn val="ctr"/>
        <c:lblOffset val="100"/>
        <c:noMultiLvlLbl val="0"/>
      </c:catAx>
      <c:valAx>
        <c:axId val="2075519288"/>
        <c:scaling>
          <c:orientation val="minMax"/>
        </c:scaling>
        <c:delete val="0"/>
        <c:axPos val="l"/>
        <c:majorGridlines/>
        <c:numFmt formatCode="General" sourceLinked="1"/>
        <c:majorTickMark val="out"/>
        <c:minorTickMark val="none"/>
        <c:tickLblPos val="nextTo"/>
        <c:crossAx val="20756215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CDCB18-BDF1-5940-B3D4-9240BCDA8E95}" type="datetimeFigureOut">
              <a:rPr lang="en-US" smtClean="0"/>
              <a:t>8/3/15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973146-E862-1D41-9A91-164548D9F4A4}" type="slidenum">
              <a:rPr lang="en-US" smtClean="0"/>
              <a:t>‹#›</a:t>
            </a:fld>
            <a:endParaRPr lang="en-US"/>
          </a:p>
        </p:txBody>
      </p:sp>
    </p:spTree>
    <p:extLst>
      <p:ext uri="{BB962C8B-B14F-4D97-AF65-F5344CB8AC3E}">
        <p14:creationId xmlns:p14="http://schemas.microsoft.com/office/powerpoint/2010/main" val="33674908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image" Target="../media/image5.png"/></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spcBef>
                <a:spcPct val="0"/>
              </a:spcBef>
            </a:pPr>
            <a:endParaRPr lang="en-US" smtClean="0">
              <a:latin typeface="Times New Roman" pitchFamily="18" charset="0"/>
              <a:ea typeface="ＭＳ Ｐゴシック" pitchFamily="34" charset="-128"/>
            </a:endParaRPr>
          </a:p>
        </p:txBody>
      </p:sp>
      <p:sp>
        <p:nvSpPr>
          <p:cNvPr id="3020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CA95F422-01BC-46D7-ABF3-AD005CE30073}" type="slidenum">
              <a:rPr lang="en-US" sz="1200">
                <a:solidFill>
                  <a:srgbClr val="000000"/>
                </a:solidFill>
                <a:latin typeface="Calibri" pitchFamily="34" charset="0"/>
              </a:rPr>
              <a:pPr algn="r" defTabSz="457200"/>
              <a:t>25</a:t>
            </a:fld>
            <a:endParaRPr lang="en-US" sz="1200">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US" sz="900" dirty="0" smtClean="0">
                <a:latin typeface="Arial" pitchFamily="34" charset="0"/>
                <a:cs typeface="Arial" pitchFamily="34" charset="0"/>
              </a:rPr>
              <a:t>It is projected that by 2008, 73% of us will be overweight or obese. It took us over 40 years to go up 20%, now we’re going up 10% in 5 years!</a:t>
            </a:r>
          </a:p>
          <a:p>
            <a:pPr lvl="0">
              <a:defRPr/>
            </a:pPr>
            <a:r>
              <a:rPr lang="en-US" sz="900" dirty="0" smtClean="0">
                <a:latin typeface="Arial" pitchFamily="34" charset="0"/>
                <a:cs typeface="Arial" pitchFamily="34" charset="0"/>
              </a:rPr>
              <a:t>This illustrates the increase in obesity in the last few decades. </a:t>
            </a:r>
            <a:br>
              <a:rPr lang="en-US" sz="900" dirty="0" smtClean="0">
                <a:latin typeface="Arial" pitchFamily="34" charset="0"/>
                <a:cs typeface="Arial" pitchFamily="34" charset="0"/>
              </a:rPr>
            </a:br>
            <a:r>
              <a:rPr lang="en-US" sz="900" dirty="0" smtClean="0">
                <a:latin typeface="Arial" pitchFamily="34" charset="0"/>
                <a:cs typeface="Arial" pitchFamily="34" charset="0"/>
              </a:rPr>
              <a:t>Number of Obese American adults rose to 24.5%</a:t>
            </a:r>
          </a:p>
          <a:p>
            <a:pPr lvl="0">
              <a:defRPr/>
            </a:pPr>
            <a:r>
              <a:rPr lang="en-US" sz="900" dirty="0" smtClean="0">
                <a:latin typeface="Arial" pitchFamily="34" charset="0"/>
                <a:cs typeface="Arial" pitchFamily="34" charset="0"/>
              </a:rPr>
              <a:t>Over last decade alone an increase of  12% - overweight  70% - obese</a:t>
            </a:r>
          </a:p>
          <a:p>
            <a:pPr lvl="1">
              <a:defRPr/>
            </a:pPr>
            <a:r>
              <a:rPr lang="en-US" sz="900" dirty="0" smtClean="0">
                <a:latin typeface="Arial" pitchFamily="34" charset="0"/>
                <a:cs typeface="Arial" pitchFamily="34" charset="0"/>
              </a:rPr>
              <a:t>Occurred for all population subsets:  children, elderly &amp; all racial/ethnic groups</a:t>
            </a:r>
          </a:p>
          <a:p>
            <a:pPr lvl="1">
              <a:defRPr/>
            </a:pPr>
            <a:r>
              <a:rPr lang="en-US" sz="900" dirty="0" smtClean="0">
                <a:latin typeface="Arial" pitchFamily="34" charset="0"/>
                <a:cs typeface="Arial" pitchFamily="34" charset="0"/>
              </a:rPr>
              <a:t>According to projections, 73 percent of American adults could be overweight (34 %) or obese (39 %) by 2008* </a:t>
            </a:r>
          </a:p>
          <a:p>
            <a:pPr lvl="1">
              <a:spcAft>
                <a:spcPct val="25000"/>
              </a:spcAft>
              <a:defRPr/>
            </a:pPr>
            <a:r>
              <a:rPr lang="en-US" sz="900" dirty="0" smtClean="0">
                <a:latin typeface="Arial" pitchFamily="34" charset="0"/>
                <a:cs typeface="Arial" pitchFamily="34" charset="0"/>
              </a:rPr>
              <a:t>BMI ≥ 40  - quadrupled in 17 years </a:t>
            </a:r>
            <a:br>
              <a:rPr lang="en-US" sz="900" dirty="0" smtClean="0">
                <a:latin typeface="Arial" pitchFamily="34" charset="0"/>
                <a:cs typeface="Arial" pitchFamily="34" charset="0"/>
              </a:rPr>
            </a:br>
            <a:r>
              <a:rPr lang="en-US" sz="900" dirty="0" smtClean="0">
                <a:latin typeface="Arial" pitchFamily="34" charset="0"/>
                <a:cs typeface="Arial" pitchFamily="34" charset="0"/>
              </a:rPr>
              <a:t>1983 - @1.2 million to 2000 - @5.64 million</a:t>
            </a:r>
            <a:br>
              <a:rPr lang="en-US" sz="900" dirty="0" smtClean="0">
                <a:latin typeface="Arial" pitchFamily="34" charset="0"/>
                <a:cs typeface="Arial" pitchFamily="34" charset="0"/>
              </a:rPr>
            </a:br>
            <a:r>
              <a:rPr lang="en-US" sz="900" dirty="0" smtClean="0">
                <a:latin typeface="Arial" pitchFamily="34" charset="0"/>
                <a:cs typeface="Arial" pitchFamily="34" charset="0"/>
              </a:rPr>
              <a:t>(Roland Sturm, PhD, </a:t>
            </a:r>
            <a:r>
              <a:rPr lang="en-US" sz="900" i="1" dirty="0" smtClean="0">
                <a:latin typeface="Arial" pitchFamily="34" charset="0"/>
                <a:cs typeface="Arial" pitchFamily="34" charset="0"/>
              </a:rPr>
              <a:t>Arch Intern Med.</a:t>
            </a:r>
            <a:r>
              <a:rPr lang="en-US" sz="900" dirty="0" smtClean="0">
                <a:latin typeface="Arial" pitchFamily="34" charset="0"/>
                <a:cs typeface="Arial" pitchFamily="34" charset="0"/>
              </a:rPr>
              <a:t> 2003;163:2146-2148)</a:t>
            </a:r>
          </a:p>
          <a:p>
            <a:pPr lvl="0">
              <a:defRPr/>
            </a:pPr>
            <a:r>
              <a:rPr lang="en-US" sz="800" dirty="0" smtClean="0">
                <a:solidFill>
                  <a:srgbClr val="000000"/>
                </a:solidFill>
                <a:latin typeface="Arial" pitchFamily="34" charset="0"/>
                <a:cs typeface="Arial" pitchFamily="34" charset="0"/>
              </a:rPr>
              <a:t>Media reports, official pronouncements, a national summit and, now, this report,  America's Health: State Health Rankings, all have focused our nation's attention  on obesity and overweight as a fast-growing, major threat to people's health.  Physical inactivity and poor nutrition - risk factors that contribute to obesity and overweight – </a:t>
            </a:r>
          </a:p>
          <a:p>
            <a:pPr lvl="0">
              <a:defRPr/>
            </a:pPr>
            <a:r>
              <a:rPr lang="en-US" sz="800" dirty="0" smtClean="0">
                <a:solidFill>
                  <a:srgbClr val="000000"/>
                </a:solidFill>
                <a:latin typeface="Arial" pitchFamily="34" charset="0"/>
                <a:cs typeface="Arial" pitchFamily="34" charset="0"/>
              </a:rPr>
              <a:t>together are the second leading cause of premature death, behind only tobacco.  These risk factors contribute to arthritis, asthma, cancer, diabetes, heart disease, stroke and other deadly and debilitating diseases.  They cost our nation dearly in the following ways:</a:t>
            </a:r>
          </a:p>
          <a:p>
            <a:pPr lvl="0">
              <a:buFontTx/>
              <a:buChar char="•"/>
              <a:defRPr/>
            </a:pPr>
            <a:r>
              <a:rPr lang="en-US" sz="800" dirty="0" smtClean="0">
                <a:latin typeface="Arial" pitchFamily="34" charset="0"/>
                <a:cs typeface="Arial" pitchFamily="34" charset="0"/>
              </a:rPr>
              <a:t>The direct and indirect costs of obesity in the United States total $117 billion. </a:t>
            </a:r>
          </a:p>
          <a:p>
            <a:pPr lvl="0">
              <a:buFontTx/>
              <a:buChar char="•"/>
              <a:defRPr/>
            </a:pPr>
            <a:r>
              <a:rPr lang="en-US" sz="800" dirty="0" smtClean="0">
                <a:latin typeface="Arial" pitchFamily="34" charset="0"/>
                <a:cs typeface="Arial" pitchFamily="34" charset="0"/>
              </a:rPr>
              <a:t>Obesity costs our economy more than 39 million lost work days each year. </a:t>
            </a:r>
          </a:p>
          <a:p>
            <a:pPr lvl="0">
              <a:buFontTx/>
              <a:buChar char="•"/>
              <a:defRPr/>
            </a:pPr>
            <a:r>
              <a:rPr lang="en-US" sz="800" dirty="0" smtClean="0">
                <a:latin typeface="Arial" pitchFamily="34" charset="0"/>
                <a:cs typeface="Arial" pitchFamily="34" charset="0"/>
              </a:rPr>
              <a:t>Three-fourths of the $1.4 trillion the United States spends on health care is </a:t>
            </a:r>
          </a:p>
          <a:p>
            <a:pPr lvl="0">
              <a:defRPr/>
            </a:pPr>
            <a:r>
              <a:rPr lang="en-US" sz="800" dirty="0" smtClean="0">
                <a:latin typeface="Arial" pitchFamily="34" charset="0"/>
                <a:cs typeface="Arial" pitchFamily="34" charset="0"/>
              </a:rPr>
              <a:t>to treat chronic illnesses, many of which are tied to obesity and overweight.</a:t>
            </a:r>
          </a:p>
          <a:p>
            <a:endParaRPr lang="en-US" dirty="0"/>
          </a:p>
        </p:txBody>
      </p:sp>
      <p:sp>
        <p:nvSpPr>
          <p:cNvPr id="4" name="Slide Number Placeholder 3"/>
          <p:cNvSpPr>
            <a:spLocks noGrp="1"/>
          </p:cNvSpPr>
          <p:nvPr>
            <p:ph type="sldNum" sz="quarter" idx="10"/>
          </p:nvPr>
        </p:nvSpPr>
        <p:spPr/>
        <p:txBody>
          <a:bodyPr/>
          <a:lstStyle/>
          <a:p>
            <a:fld id="{B70533FD-65F5-4DE5-9EE9-918D829B3FEB}" type="slidenum">
              <a:rPr lang="en-US" smtClean="0"/>
              <a:pPr/>
              <a:t>3</a:t>
            </a:fld>
            <a:endParaRPr lang="en-US"/>
          </a:p>
        </p:txBody>
      </p:sp>
      <p:sp>
        <p:nvSpPr>
          <p:cNvPr id="5" name="Rectangle 3"/>
          <p:cNvSpPr txBox="1">
            <a:spLocks noChangeArrowheads="1"/>
          </p:cNvSpPr>
          <p:nvPr/>
        </p:nvSpPr>
        <p:spPr>
          <a:xfrm>
            <a:off x="1244406" y="4572000"/>
            <a:ext cx="4668714" cy="2188922"/>
          </a:xfrm>
          <a:prstGeom prst="rect">
            <a:avLst/>
          </a:prstGeom>
          <a:noFill/>
          <a:ln/>
        </p:spPr>
        <p:txBody>
          <a:bodyPr vert="horz" lIns="91440" tIns="45720" rIns="91440" bIns="45720" rtlCol="0">
            <a:normAutofit/>
          </a:bodyPr>
          <a:lstStyle/>
          <a:p>
            <a:pPr marL="457200" marR="0" lvl="1" indent="0" algn="l" defTabSz="914400" rtl="0" eaLnBrk="1" fontAlgn="auto" latinLnBrk="0" hangingPunct="1">
              <a:lnSpc>
                <a:spcPct val="100000"/>
              </a:lnSpc>
              <a:spcBef>
                <a:spcPts val="0"/>
              </a:spcBef>
              <a:spcAft>
                <a:spcPct val="25000"/>
              </a:spcAft>
              <a:buClrTx/>
              <a:buSzTx/>
              <a:buFont typeface="Wingdings" pitchFamily="2" charset="2"/>
              <a:buNone/>
              <a:tabLst/>
              <a:defRPr/>
            </a:pPr>
            <a:endParaRPr kumimoji="0" lang="en-US" sz="700" b="0" i="0" u="none" strike="noStrike" kern="1200" cap="none" spc="0" normalizeH="0" baseline="0" noProof="0" dirty="0" smtClean="0">
              <a:ln>
                <a:noFill/>
              </a:ln>
              <a:solidFill>
                <a:schemeClr val="tx1"/>
              </a:solidFill>
              <a:effectLst/>
              <a:uLnTx/>
              <a:uFillTx/>
              <a:latin typeface="Arial" pitchFamily="34"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Arial" pitchFamily="34" charset="0"/>
              <a:ea typeface="+mn-ea"/>
              <a:cs typeface="+mn-cs"/>
            </a:endParaRPr>
          </a:p>
        </p:txBody>
      </p:sp>
      <p:pic>
        <p:nvPicPr>
          <p:cNvPr id="6" name="Picture 2"/>
          <p:cNvPicPr>
            <a:picLocks noChangeAspect="1" noChangeArrowheads="1"/>
          </p:cNvPicPr>
          <p:nvPr/>
        </p:nvPicPr>
        <p:blipFill>
          <a:blip r:embed="rId3"/>
          <a:srcRect/>
          <a:stretch>
            <a:fillRect/>
          </a:stretch>
        </p:blipFill>
        <p:spPr bwMode="auto">
          <a:xfrm>
            <a:off x="698182" y="6859363"/>
            <a:ext cx="5461635" cy="2124693"/>
          </a:xfrm>
          <a:prstGeom prst="rect">
            <a:avLst/>
          </a:prstGeom>
          <a:noFill/>
          <a:ln w="9525">
            <a:noFill/>
            <a:miter lim="800000"/>
            <a:headEnd/>
            <a:tailEnd/>
          </a:ln>
        </p:spPr>
      </p:pic>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Rot="1" noChangeAspect="1" noChangeArrowheads="1" noTextEdit="1"/>
          </p:cNvSpPr>
          <p:nvPr>
            <p:ph type="sldImg"/>
          </p:nvPr>
        </p:nvSpPr>
        <p:spPr>
          <a:xfrm>
            <a:off x="1144588" y="685800"/>
            <a:ext cx="4572000" cy="3429000"/>
          </a:xfrm>
          <a:ln/>
        </p:spPr>
      </p:sp>
      <p:sp>
        <p:nvSpPr>
          <p:cNvPr id="91140" name="Rectangle 3"/>
          <p:cNvSpPr>
            <a:spLocks noGrp="1" noChangeArrowheads="1"/>
          </p:cNvSpPr>
          <p:nvPr>
            <p:ph type="body" idx="1"/>
          </p:nvPr>
        </p:nvSpPr>
        <p:spPr>
          <a:xfrm>
            <a:off x="914400" y="4375347"/>
            <a:ext cx="5029200" cy="4602801"/>
          </a:xfrm>
          <a:noFill/>
          <a:ln/>
        </p:spPr>
        <p:txBody>
          <a:bodyPr/>
          <a:lstStyle/>
          <a:p>
            <a:pPr eaLnBrk="1" hangingPunct="1"/>
            <a:r>
              <a:rPr lang="en-US" sz="900" dirty="0" smtClean="0"/>
              <a:t>Background: It is well known that citizens of developed countries are more likely to be overweight than they were 20 years ago. The most serious health problems are not associated with overweight or moderate obesity, however, but with clinically severe or morbid obesity (e.g. more than 100 pounds (45 kg) overweight). There is no reason to expect that morbid obesity trends parallel overweight or moderate obesity. If morbid obesity is a rare pathological condition that has biological causes, the more than 10-fold increase in bariatric surgery procedures over the past eight years in the USA could have even towered the prevalence of morbid obesity--and may very well stem the problem in other countries. Objective: To estimate trends for extreme weight categories (BMI &gt; 40 and &gt; 50) for the period between 1986 and 2005 in the USA, and to investigate whether trends have changed since 2000. Methods: Data from The Behavioral Risk Factor Surveillance System (a random-digit telephone survey of the household population of the USA), for the period from 1986 to 2005, were </a:t>
            </a:r>
            <a:r>
              <a:rPr lang="en-US" sz="900" dirty="0" err="1" smtClean="0"/>
              <a:t>analysed</a:t>
            </a:r>
            <a:r>
              <a:rPr lang="en-US" sz="900" dirty="0" smtClean="0"/>
              <a:t>. The main outcome measure was body mass index (BMI), calculated from self-reported weight and height. Results: From 2000 to 2005, the prevalence of obesity (serf-reported BMI over 30) increased by 24%. However, the prevalence of a (serf-reported) BMI over 40 (about 100 pounds (45 kg) overweight) increased by 50% and the prevalence of a BMI over 50 increased by 75%, two and three times faster, respectively. The heaviest BMI groups have been increasing at the fastest rates for 20 years. Conclusions: The prevalence of clinically severe obesity is increasing at a much faster rate among adults in the USA than is the prevalence of moderate obesity. This is consistent with the public health idea that the population weight distribution is shifting, which disproportionately increases extreme weight categories. Because </a:t>
            </a:r>
            <a:r>
              <a:rPr lang="en-US" sz="900" dirty="0" err="1" smtClean="0"/>
              <a:t>comorbidities</a:t>
            </a:r>
            <a:r>
              <a:rPr lang="en-US" sz="900" dirty="0" smtClean="0"/>
              <a:t> and resulting service use are much higher among severely obese individuals,.. </a:t>
            </a:r>
          </a:p>
          <a:p>
            <a:pPr eaLnBrk="1" hangingPunct="1"/>
            <a:endParaRPr lang="en-US" sz="900" dirty="0" smtClean="0"/>
          </a:p>
          <a:p>
            <a:pPr eaLnBrk="1" hangingPunct="1"/>
            <a:r>
              <a:rPr lang="en-US" dirty="0" smtClean="0"/>
              <a:t>Public Health (Elsevier); Jul2007, Vol. 121 Issue 7, p492-496, 5p, 1 chart, 1 graph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
        <p:nvSpPr>
          <p:cNvPr id="57348" name="Slide Number Placeholder 3"/>
          <p:cNvSpPr>
            <a:spLocks noGrp="1"/>
          </p:cNvSpPr>
          <p:nvPr>
            <p:ph type="sldNum" sz="quarter" idx="5"/>
          </p:nvPr>
        </p:nvSpPr>
        <p:spPr>
          <a:noFill/>
        </p:spPr>
        <p:txBody>
          <a:bodyPr/>
          <a:lstStyle/>
          <a:p>
            <a:fld id="{B786C47E-CCBE-694A-BA8B-5AC624E59286}" type="slidenum">
              <a:rPr lang="en-US">
                <a:solidFill>
                  <a:prstClr val="black"/>
                </a:solidFill>
              </a:rPr>
              <a:pPr/>
              <a:t>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a:lstStyle/>
          <a:p>
            <a:pPr eaLnBrk="1" hangingPunct="1"/>
            <a:endParaRPr lang="en-US"/>
          </a:p>
        </p:txBody>
      </p:sp>
      <p:sp>
        <p:nvSpPr>
          <p:cNvPr id="105476" name="Slide Number Placeholder 3"/>
          <p:cNvSpPr>
            <a:spLocks noGrp="1"/>
          </p:cNvSpPr>
          <p:nvPr>
            <p:ph type="sldNum" sz="quarter" idx="5"/>
          </p:nvPr>
        </p:nvSpPr>
        <p:spPr bwMode="auto">
          <a:noFill/>
          <a:ln>
            <a:miter lim="800000"/>
            <a:headEnd/>
            <a:tailEnd/>
          </a:ln>
        </p:spPr>
        <p:txBody>
          <a:bodyPr/>
          <a:lstStyle/>
          <a:p>
            <a:fld id="{BB73F033-74BF-DF4C-A044-30A6E44415C4}" type="slidenum">
              <a:rPr lang="en-US">
                <a:solidFill>
                  <a:prstClr val="black"/>
                </a:solidFill>
                <a:latin typeface="Calibri"/>
              </a:rPr>
              <a:pPr/>
              <a:t>11</a:t>
            </a:fld>
            <a:endParaRPr lang="en-US" dirty="0">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a:latin typeface="Times New Roman" charset="0"/>
            </a:endParaRPr>
          </a:p>
        </p:txBody>
      </p:sp>
      <p:sp>
        <p:nvSpPr>
          <p:cNvPr id="89092" name="Slide Number Placeholder 3"/>
          <p:cNvSpPr>
            <a:spLocks noGrp="1"/>
          </p:cNvSpPr>
          <p:nvPr>
            <p:ph type="sldNum" sz="quarter" idx="5"/>
          </p:nvPr>
        </p:nvSpPr>
        <p:spPr>
          <a:noFill/>
        </p:spPr>
        <p:txBody>
          <a:bodyPr/>
          <a:lstStyle/>
          <a:p>
            <a:fld id="{A1688A98-F82D-404D-B8F9-6485AC47B192}" type="slidenum">
              <a:rPr lang="en-US"/>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EAE7B41-55B9-E347-833E-1709C7C84525}" type="slidenum">
              <a:rPr lang="en-US">
                <a:solidFill>
                  <a:srgbClr val="000000"/>
                </a:solidFill>
                <a:latin typeface="Arial" charset="0"/>
              </a:rPr>
              <a:pPr/>
              <a:t>15</a:t>
            </a:fld>
            <a:endParaRPr lang="en-US">
              <a:solidFill>
                <a:srgbClr val="000000"/>
              </a:solidFill>
              <a:latin typeface="Arial" charset="0"/>
            </a:endParaRPr>
          </a:p>
        </p:txBody>
      </p:sp>
      <p:sp>
        <p:nvSpPr>
          <p:cNvPr id="65539" name="Rectangle 2"/>
          <p:cNvSpPr>
            <a:spLocks noChangeArrowheads="1"/>
          </p:cNvSpPr>
          <p:nvPr/>
        </p:nvSpPr>
        <p:spPr bwMode="auto">
          <a:xfrm>
            <a:off x="3886200" y="7938"/>
            <a:ext cx="2971800" cy="428625"/>
          </a:xfrm>
          <a:prstGeom prst="rect">
            <a:avLst/>
          </a:prstGeom>
          <a:noFill/>
          <a:ln w="12700">
            <a:noFill/>
            <a:miter lim="800000"/>
            <a:headEnd/>
            <a:tailEnd/>
          </a:ln>
        </p:spPr>
        <p:txBody>
          <a:bodyPr wrap="none" anchor="ctr">
            <a:prstTxWarp prst="textNoShape">
              <a:avLst/>
            </a:prstTxWarp>
          </a:bodyPr>
          <a:lstStyle/>
          <a:p>
            <a:pPr fontAlgn="base">
              <a:spcBef>
                <a:spcPct val="0"/>
              </a:spcBef>
              <a:spcAft>
                <a:spcPct val="0"/>
              </a:spcAft>
            </a:pPr>
            <a:endParaRPr lang="en-US" sz="2400">
              <a:solidFill>
                <a:srgbClr val="000000"/>
              </a:solidFill>
              <a:latin typeface="Arial" charset="0"/>
            </a:endParaRPr>
          </a:p>
        </p:txBody>
      </p:sp>
      <p:sp>
        <p:nvSpPr>
          <p:cNvPr id="65540" name="Rectangle 3"/>
          <p:cNvSpPr>
            <a:spLocks noChangeArrowheads="1"/>
          </p:cNvSpPr>
          <p:nvPr/>
        </p:nvSpPr>
        <p:spPr bwMode="auto">
          <a:xfrm>
            <a:off x="3886200" y="8705850"/>
            <a:ext cx="2971800" cy="427038"/>
          </a:xfrm>
          <a:prstGeom prst="rect">
            <a:avLst/>
          </a:prstGeom>
          <a:noFill/>
          <a:ln w="12700">
            <a:noFill/>
            <a:miter lim="800000"/>
            <a:headEnd/>
            <a:tailEnd/>
          </a:ln>
        </p:spPr>
        <p:txBody>
          <a:bodyPr lIns="19045" tIns="0" rIns="19045" bIns="0" anchor="b">
            <a:prstTxWarp prst="textNoShape">
              <a:avLst/>
            </a:prstTxWarp>
          </a:bodyPr>
          <a:lstStyle/>
          <a:p>
            <a:pPr algn="r" defTabSz="763588" eaLnBrk="0" fontAlgn="base" hangingPunct="0">
              <a:spcBef>
                <a:spcPct val="0"/>
              </a:spcBef>
              <a:spcAft>
                <a:spcPct val="0"/>
              </a:spcAft>
            </a:pPr>
            <a:r>
              <a:rPr lang="en-US" sz="1000" i="1">
                <a:solidFill>
                  <a:srgbClr val="000000"/>
                </a:solidFill>
                <a:latin typeface="Arial" charset="0"/>
              </a:rPr>
              <a:t>13</a:t>
            </a:r>
          </a:p>
        </p:txBody>
      </p:sp>
      <p:sp>
        <p:nvSpPr>
          <p:cNvPr id="65541" name="Rectangle 4"/>
          <p:cNvSpPr>
            <a:spLocks noChangeArrowheads="1"/>
          </p:cNvSpPr>
          <p:nvPr/>
        </p:nvSpPr>
        <p:spPr bwMode="auto">
          <a:xfrm>
            <a:off x="0" y="8705850"/>
            <a:ext cx="2971800" cy="427038"/>
          </a:xfrm>
          <a:prstGeom prst="rect">
            <a:avLst/>
          </a:prstGeom>
          <a:noFill/>
          <a:ln w="12700">
            <a:noFill/>
            <a:miter lim="800000"/>
            <a:headEnd/>
            <a:tailEnd/>
          </a:ln>
        </p:spPr>
        <p:txBody>
          <a:bodyPr wrap="none" anchor="ctr">
            <a:prstTxWarp prst="textNoShape">
              <a:avLst/>
            </a:prstTxWarp>
          </a:bodyPr>
          <a:lstStyle/>
          <a:p>
            <a:pPr fontAlgn="base">
              <a:spcBef>
                <a:spcPct val="0"/>
              </a:spcBef>
              <a:spcAft>
                <a:spcPct val="0"/>
              </a:spcAft>
            </a:pPr>
            <a:endParaRPr lang="en-US" sz="2400">
              <a:solidFill>
                <a:srgbClr val="000000"/>
              </a:solidFill>
              <a:latin typeface="Arial" charset="0"/>
            </a:endParaRPr>
          </a:p>
        </p:txBody>
      </p:sp>
      <p:sp>
        <p:nvSpPr>
          <p:cNvPr id="65542" name="Rectangle 5"/>
          <p:cNvSpPr>
            <a:spLocks noChangeArrowheads="1"/>
          </p:cNvSpPr>
          <p:nvPr/>
        </p:nvSpPr>
        <p:spPr bwMode="auto">
          <a:xfrm>
            <a:off x="0" y="7938"/>
            <a:ext cx="2971800" cy="428625"/>
          </a:xfrm>
          <a:prstGeom prst="rect">
            <a:avLst/>
          </a:prstGeom>
          <a:noFill/>
          <a:ln w="12700">
            <a:noFill/>
            <a:miter lim="800000"/>
            <a:headEnd/>
            <a:tailEnd/>
          </a:ln>
        </p:spPr>
        <p:txBody>
          <a:bodyPr wrap="none" anchor="ctr">
            <a:prstTxWarp prst="textNoShape">
              <a:avLst/>
            </a:prstTxWarp>
          </a:bodyPr>
          <a:lstStyle/>
          <a:p>
            <a:pPr fontAlgn="base">
              <a:spcBef>
                <a:spcPct val="0"/>
              </a:spcBef>
              <a:spcAft>
                <a:spcPct val="0"/>
              </a:spcAft>
            </a:pPr>
            <a:endParaRPr lang="en-US" sz="2400">
              <a:solidFill>
                <a:srgbClr val="000000"/>
              </a:solidFill>
              <a:latin typeface="Arial" charset="0"/>
            </a:endParaRPr>
          </a:p>
        </p:txBody>
      </p:sp>
      <p:sp>
        <p:nvSpPr>
          <p:cNvPr id="65543" name="Rectangle 6"/>
          <p:cNvSpPr>
            <a:spLocks noChangeArrowheads="1"/>
          </p:cNvSpPr>
          <p:nvPr/>
        </p:nvSpPr>
        <p:spPr bwMode="auto">
          <a:xfrm>
            <a:off x="3884613" y="0"/>
            <a:ext cx="2973387" cy="457200"/>
          </a:xfrm>
          <a:prstGeom prst="rect">
            <a:avLst/>
          </a:prstGeom>
          <a:noFill/>
          <a:ln w="12700">
            <a:noFill/>
            <a:miter lim="800000"/>
            <a:headEnd/>
            <a:tailEnd/>
          </a:ln>
        </p:spPr>
        <p:txBody>
          <a:bodyPr wrap="none" anchor="ctr">
            <a:prstTxWarp prst="textNoShape">
              <a:avLst/>
            </a:prstTxWarp>
          </a:bodyPr>
          <a:lstStyle/>
          <a:p>
            <a:pPr fontAlgn="base">
              <a:spcBef>
                <a:spcPct val="0"/>
              </a:spcBef>
              <a:spcAft>
                <a:spcPct val="0"/>
              </a:spcAft>
            </a:pPr>
            <a:endParaRPr lang="en-US" sz="2400">
              <a:solidFill>
                <a:srgbClr val="000000"/>
              </a:solidFill>
              <a:latin typeface="Arial" charset="0"/>
            </a:endParaRPr>
          </a:p>
        </p:txBody>
      </p:sp>
      <p:sp>
        <p:nvSpPr>
          <p:cNvPr id="65544" name="Rectangle 7"/>
          <p:cNvSpPr>
            <a:spLocks noChangeArrowheads="1"/>
          </p:cNvSpPr>
          <p:nvPr/>
        </p:nvSpPr>
        <p:spPr bwMode="auto">
          <a:xfrm>
            <a:off x="0" y="0"/>
            <a:ext cx="2971800" cy="457200"/>
          </a:xfrm>
          <a:prstGeom prst="rect">
            <a:avLst/>
          </a:prstGeom>
          <a:noFill/>
          <a:ln w="12700">
            <a:noFill/>
            <a:miter lim="800000"/>
            <a:headEnd/>
            <a:tailEnd/>
          </a:ln>
        </p:spPr>
        <p:txBody>
          <a:bodyPr wrap="none" anchor="ctr">
            <a:prstTxWarp prst="textNoShape">
              <a:avLst/>
            </a:prstTxWarp>
          </a:bodyPr>
          <a:lstStyle/>
          <a:p>
            <a:pPr fontAlgn="base">
              <a:spcBef>
                <a:spcPct val="0"/>
              </a:spcBef>
              <a:spcAft>
                <a:spcPct val="0"/>
              </a:spcAft>
            </a:pPr>
            <a:endParaRPr lang="en-US" sz="2400">
              <a:solidFill>
                <a:srgbClr val="000000"/>
              </a:solidFill>
              <a:latin typeface="Arial" charset="0"/>
            </a:endParaRPr>
          </a:p>
        </p:txBody>
      </p:sp>
      <p:sp>
        <p:nvSpPr>
          <p:cNvPr id="65545" name="Rectangle 8"/>
          <p:cNvSpPr>
            <a:spLocks noChangeArrowheads="1"/>
          </p:cNvSpPr>
          <p:nvPr/>
        </p:nvSpPr>
        <p:spPr bwMode="auto">
          <a:xfrm>
            <a:off x="3883025" y="0"/>
            <a:ext cx="2974975" cy="457200"/>
          </a:xfrm>
          <a:prstGeom prst="rect">
            <a:avLst/>
          </a:prstGeom>
          <a:noFill/>
          <a:ln w="12700">
            <a:noFill/>
            <a:miter lim="800000"/>
            <a:headEnd/>
            <a:tailEnd/>
          </a:ln>
        </p:spPr>
        <p:txBody>
          <a:bodyPr wrap="none" anchor="ctr">
            <a:prstTxWarp prst="textNoShape">
              <a:avLst/>
            </a:prstTxWarp>
          </a:bodyPr>
          <a:lstStyle/>
          <a:p>
            <a:pPr fontAlgn="base">
              <a:spcBef>
                <a:spcPct val="0"/>
              </a:spcBef>
              <a:spcAft>
                <a:spcPct val="0"/>
              </a:spcAft>
            </a:pPr>
            <a:endParaRPr lang="en-US" sz="2400">
              <a:solidFill>
                <a:srgbClr val="000000"/>
              </a:solidFill>
              <a:latin typeface="Arial" charset="0"/>
            </a:endParaRPr>
          </a:p>
        </p:txBody>
      </p:sp>
      <p:sp>
        <p:nvSpPr>
          <p:cNvPr id="65546" name="Rectangle 9"/>
          <p:cNvSpPr>
            <a:spLocks noChangeArrowheads="1"/>
          </p:cNvSpPr>
          <p:nvPr/>
        </p:nvSpPr>
        <p:spPr bwMode="auto">
          <a:xfrm>
            <a:off x="3883025" y="8680450"/>
            <a:ext cx="2974975" cy="461963"/>
          </a:xfrm>
          <a:prstGeom prst="rect">
            <a:avLst/>
          </a:prstGeom>
          <a:noFill/>
          <a:ln w="12700">
            <a:noFill/>
            <a:miter lim="800000"/>
            <a:headEnd/>
            <a:tailEnd/>
          </a:ln>
        </p:spPr>
        <p:txBody>
          <a:bodyPr lIns="19045" tIns="0" rIns="19045" bIns="0" anchor="b">
            <a:prstTxWarp prst="textNoShape">
              <a:avLst/>
            </a:prstTxWarp>
          </a:bodyPr>
          <a:lstStyle/>
          <a:p>
            <a:pPr algn="r" defTabSz="763588" eaLnBrk="0" fontAlgn="base" hangingPunct="0">
              <a:spcBef>
                <a:spcPct val="0"/>
              </a:spcBef>
              <a:spcAft>
                <a:spcPct val="0"/>
              </a:spcAft>
            </a:pPr>
            <a:r>
              <a:rPr lang="en-US" sz="1200">
                <a:solidFill>
                  <a:srgbClr val="000000"/>
                </a:solidFill>
                <a:latin typeface="Arial" charset="0"/>
              </a:rPr>
              <a:t>13</a:t>
            </a:r>
          </a:p>
        </p:txBody>
      </p:sp>
      <p:sp>
        <p:nvSpPr>
          <p:cNvPr id="65547" name="Rectangle 10"/>
          <p:cNvSpPr>
            <a:spLocks noChangeArrowheads="1"/>
          </p:cNvSpPr>
          <p:nvPr/>
        </p:nvSpPr>
        <p:spPr bwMode="auto">
          <a:xfrm>
            <a:off x="0" y="8680450"/>
            <a:ext cx="2971800" cy="461963"/>
          </a:xfrm>
          <a:prstGeom prst="rect">
            <a:avLst/>
          </a:prstGeom>
          <a:noFill/>
          <a:ln w="12700">
            <a:noFill/>
            <a:miter lim="800000"/>
            <a:headEnd/>
            <a:tailEnd/>
          </a:ln>
        </p:spPr>
        <p:txBody>
          <a:bodyPr wrap="none" anchor="ctr">
            <a:prstTxWarp prst="textNoShape">
              <a:avLst/>
            </a:prstTxWarp>
          </a:bodyPr>
          <a:lstStyle/>
          <a:p>
            <a:pPr fontAlgn="base">
              <a:spcBef>
                <a:spcPct val="0"/>
              </a:spcBef>
              <a:spcAft>
                <a:spcPct val="0"/>
              </a:spcAft>
            </a:pPr>
            <a:endParaRPr lang="en-US" sz="2400">
              <a:solidFill>
                <a:srgbClr val="000000"/>
              </a:solidFill>
              <a:latin typeface="Arial" charset="0"/>
            </a:endParaRPr>
          </a:p>
        </p:txBody>
      </p:sp>
      <p:sp>
        <p:nvSpPr>
          <p:cNvPr id="65548" name="Rectangle 11"/>
          <p:cNvSpPr>
            <a:spLocks noChangeArrowheads="1"/>
          </p:cNvSpPr>
          <p:nvPr/>
        </p:nvSpPr>
        <p:spPr bwMode="auto">
          <a:xfrm>
            <a:off x="0" y="0"/>
            <a:ext cx="2971800" cy="457200"/>
          </a:xfrm>
          <a:prstGeom prst="rect">
            <a:avLst/>
          </a:prstGeom>
          <a:noFill/>
          <a:ln w="12700">
            <a:noFill/>
            <a:miter lim="800000"/>
            <a:headEnd/>
            <a:tailEnd/>
          </a:ln>
        </p:spPr>
        <p:txBody>
          <a:bodyPr wrap="none" anchor="ctr">
            <a:prstTxWarp prst="textNoShape">
              <a:avLst/>
            </a:prstTxWarp>
          </a:bodyPr>
          <a:lstStyle/>
          <a:p>
            <a:pPr fontAlgn="base">
              <a:spcBef>
                <a:spcPct val="0"/>
              </a:spcBef>
              <a:spcAft>
                <a:spcPct val="0"/>
              </a:spcAft>
            </a:pPr>
            <a:endParaRPr lang="en-US" sz="2400">
              <a:solidFill>
                <a:srgbClr val="000000"/>
              </a:solidFill>
              <a:latin typeface="Arial" charset="0"/>
            </a:endParaRPr>
          </a:p>
        </p:txBody>
      </p:sp>
      <p:sp>
        <p:nvSpPr>
          <p:cNvPr id="65549" name="Rectangle 12"/>
          <p:cNvSpPr>
            <a:spLocks noChangeArrowheads="1"/>
          </p:cNvSpPr>
          <p:nvPr/>
        </p:nvSpPr>
        <p:spPr bwMode="auto">
          <a:xfrm>
            <a:off x="3881438" y="0"/>
            <a:ext cx="2976562" cy="433388"/>
          </a:xfrm>
          <a:prstGeom prst="rect">
            <a:avLst/>
          </a:prstGeom>
          <a:noFill/>
          <a:ln w="12700">
            <a:noFill/>
            <a:miter lim="800000"/>
            <a:headEnd/>
            <a:tailEnd/>
          </a:ln>
        </p:spPr>
        <p:txBody>
          <a:bodyPr wrap="none" anchor="ctr">
            <a:prstTxWarp prst="textNoShape">
              <a:avLst/>
            </a:prstTxWarp>
          </a:bodyPr>
          <a:lstStyle/>
          <a:p>
            <a:pPr fontAlgn="base">
              <a:spcBef>
                <a:spcPct val="0"/>
              </a:spcBef>
              <a:spcAft>
                <a:spcPct val="0"/>
              </a:spcAft>
            </a:pPr>
            <a:endParaRPr lang="en-US" sz="2400">
              <a:solidFill>
                <a:srgbClr val="000000"/>
              </a:solidFill>
              <a:latin typeface="Arial" charset="0"/>
            </a:endParaRPr>
          </a:p>
        </p:txBody>
      </p:sp>
      <p:sp>
        <p:nvSpPr>
          <p:cNvPr id="65550" name="Rectangle 13"/>
          <p:cNvSpPr>
            <a:spLocks noChangeArrowheads="1"/>
          </p:cNvSpPr>
          <p:nvPr/>
        </p:nvSpPr>
        <p:spPr bwMode="auto">
          <a:xfrm>
            <a:off x="3881438" y="8699500"/>
            <a:ext cx="2976562" cy="420688"/>
          </a:xfrm>
          <a:prstGeom prst="rect">
            <a:avLst/>
          </a:prstGeom>
          <a:noFill/>
          <a:ln w="12700">
            <a:noFill/>
            <a:miter lim="800000"/>
            <a:headEnd/>
            <a:tailEnd/>
          </a:ln>
        </p:spPr>
        <p:txBody>
          <a:bodyPr wrap="none" anchor="ctr">
            <a:prstTxWarp prst="textNoShape">
              <a:avLst/>
            </a:prstTxWarp>
          </a:bodyPr>
          <a:lstStyle/>
          <a:p>
            <a:pPr fontAlgn="base">
              <a:spcBef>
                <a:spcPct val="0"/>
              </a:spcBef>
              <a:spcAft>
                <a:spcPct val="0"/>
              </a:spcAft>
            </a:pPr>
            <a:endParaRPr lang="en-US" sz="2400">
              <a:solidFill>
                <a:srgbClr val="000000"/>
              </a:solidFill>
              <a:latin typeface="Arial" charset="0"/>
            </a:endParaRPr>
          </a:p>
        </p:txBody>
      </p:sp>
      <p:sp>
        <p:nvSpPr>
          <p:cNvPr id="65551" name="Rectangle 14"/>
          <p:cNvSpPr>
            <a:spLocks noChangeArrowheads="1"/>
          </p:cNvSpPr>
          <p:nvPr/>
        </p:nvSpPr>
        <p:spPr bwMode="auto">
          <a:xfrm>
            <a:off x="-1588" y="8699500"/>
            <a:ext cx="2970213" cy="420688"/>
          </a:xfrm>
          <a:prstGeom prst="rect">
            <a:avLst/>
          </a:prstGeom>
          <a:noFill/>
          <a:ln w="12700">
            <a:noFill/>
            <a:miter lim="800000"/>
            <a:headEnd/>
            <a:tailEnd/>
          </a:ln>
        </p:spPr>
        <p:txBody>
          <a:bodyPr wrap="none" anchor="ctr">
            <a:prstTxWarp prst="textNoShape">
              <a:avLst/>
            </a:prstTxWarp>
          </a:bodyPr>
          <a:lstStyle/>
          <a:p>
            <a:pPr fontAlgn="base">
              <a:spcBef>
                <a:spcPct val="0"/>
              </a:spcBef>
              <a:spcAft>
                <a:spcPct val="0"/>
              </a:spcAft>
            </a:pPr>
            <a:endParaRPr lang="en-US" sz="2400">
              <a:solidFill>
                <a:srgbClr val="000000"/>
              </a:solidFill>
              <a:latin typeface="Arial" charset="0"/>
            </a:endParaRPr>
          </a:p>
        </p:txBody>
      </p:sp>
      <p:sp>
        <p:nvSpPr>
          <p:cNvPr id="65552" name="Rectangle 15"/>
          <p:cNvSpPr>
            <a:spLocks noChangeArrowheads="1"/>
          </p:cNvSpPr>
          <p:nvPr/>
        </p:nvSpPr>
        <p:spPr bwMode="auto">
          <a:xfrm>
            <a:off x="-1588" y="0"/>
            <a:ext cx="2970213" cy="433388"/>
          </a:xfrm>
          <a:prstGeom prst="rect">
            <a:avLst/>
          </a:prstGeom>
          <a:noFill/>
          <a:ln w="12700">
            <a:noFill/>
            <a:miter lim="800000"/>
            <a:headEnd/>
            <a:tailEnd/>
          </a:ln>
        </p:spPr>
        <p:txBody>
          <a:bodyPr wrap="none" anchor="ctr">
            <a:prstTxWarp prst="textNoShape">
              <a:avLst/>
            </a:prstTxWarp>
          </a:bodyPr>
          <a:lstStyle/>
          <a:p>
            <a:pPr fontAlgn="base">
              <a:spcBef>
                <a:spcPct val="0"/>
              </a:spcBef>
              <a:spcAft>
                <a:spcPct val="0"/>
              </a:spcAft>
            </a:pPr>
            <a:endParaRPr lang="en-US" sz="2400">
              <a:solidFill>
                <a:srgbClr val="000000"/>
              </a:solidFill>
              <a:latin typeface="Arial" charset="0"/>
            </a:endParaRPr>
          </a:p>
        </p:txBody>
      </p:sp>
      <p:sp>
        <p:nvSpPr>
          <p:cNvPr id="65553" name="Rectangle 16"/>
          <p:cNvSpPr>
            <a:spLocks noGrp="1" noRot="1" noChangeAspect="1" noChangeArrowheads="1" noTextEdit="1"/>
          </p:cNvSpPr>
          <p:nvPr>
            <p:ph type="sldImg"/>
          </p:nvPr>
        </p:nvSpPr>
        <p:spPr>
          <a:xfrm>
            <a:off x="1222375" y="800100"/>
            <a:ext cx="4419600" cy="3314700"/>
          </a:xfrm>
          <a:ln cap="flat">
            <a:solidFill>
              <a:schemeClr val="tx1"/>
            </a:solidFill>
          </a:ln>
        </p:spPr>
      </p:sp>
      <p:sp>
        <p:nvSpPr>
          <p:cNvPr id="65554" name="Rectangle 17"/>
          <p:cNvSpPr>
            <a:spLocks noChangeArrowheads="1"/>
          </p:cNvSpPr>
          <p:nvPr/>
        </p:nvSpPr>
        <p:spPr bwMode="auto">
          <a:xfrm>
            <a:off x="1065213" y="4191000"/>
            <a:ext cx="5030787" cy="4114800"/>
          </a:xfrm>
          <a:prstGeom prst="rect">
            <a:avLst/>
          </a:prstGeom>
          <a:noFill/>
          <a:ln w="9525">
            <a:noFill/>
            <a:miter lim="800000"/>
            <a:headEnd/>
            <a:tailEnd/>
          </a:ln>
        </p:spPr>
        <p:txBody>
          <a:bodyPr lIns="91416" tIns="45708" rIns="91416" bIns="45708">
            <a:prstTxWarp prst="textNoShape">
              <a:avLst/>
            </a:prstTxWarp>
          </a:bodyPr>
          <a:lstStyle/>
          <a:p>
            <a:pPr fontAlgn="base">
              <a:spcBef>
                <a:spcPct val="30000"/>
              </a:spcBef>
              <a:spcAft>
                <a:spcPct val="0"/>
              </a:spcAft>
            </a:pPr>
            <a:r>
              <a:rPr lang="en-US" sz="1100">
                <a:solidFill>
                  <a:srgbClr val="000000"/>
                </a:solidFill>
                <a:latin typeface="Arial" charset="0"/>
              </a:rPr>
              <a:t>Obesity is associated with complications involving many organ systems. The most common medical complications include coronary heart disease, hypertension, diabetes, dyslipidemia, liver disease, gall bladder disease, pulmonary abnormalities, and osteoarthritis. The complications associated with obesity lead to impaired quality of life, considerable morbidity, and premature death.  The mechanisms responsible for many of these complications are not completely understood but probably involve the mechanical burden from excess bulk; signaling proteins produced and secreted by adipocytes; and abnormalities in lipid metabolism within adipose tissue, cardiac and skeletal muscle, and the liver and pancreas.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1A8924C-B160-1D4A-9F07-643221F66CBE}" type="slidenum">
              <a:rPr lang="en-US">
                <a:solidFill>
                  <a:prstClr val="black"/>
                </a:solidFill>
                <a:latin typeface="Calibri"/>
              </a:rPr>
              <a:pPr/>
              <a:t>16</a:t>
            </a:fld>
            <a:endParaRPr lang="en-US">
              <a:solidFill>
                <a:prstClr val="black"/>
              </a:solidFill>
              <a:latin typeface="Calibri"/>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spect="1" noChangeArrowheads="1"/>
          </p:cNvSpPr>
          <p:nvPr>
            <p:ph type="body" idx="1"/>
          </p:nvPr>
        </p:nvSpPr>
        <p:spPr>
          <a:xfrm>
            <a:off x="685800" y="4343400"/>
            <a:ext cx="5486400" cy="4114800"/>
          </a:xfrm>
          <a:noFill/>
          <a:ln/>
        </p:spPr>
        <p:txBody>
          <a:bodyPr/>
          <a:lstStyle/>
          <a:p>
            <a:pPr eaLnBrk="1" hangingPunct="1"/>
            <a:r>
              <a:rPr lang="en-US" sz="1100" b="1" smtClean="0">
                <a:latin typeface="Times New Roman" pitchFamily="1" charset="0"/>
              </a:rPr>
              <a:t>How Obesity Causes Disease: The Fat Cell—A Multiendocrine Organ</a:t>
            </a:r>
          </a:p>
          <a:p>
            <a:pPr eaLnBrk="1" hangingPunct="1"/>
            <a:endParaRPr lang="en-US" sz="1100" b="1" smtClean="0">
              <a:latin typeface="Times New Roman" pitchFamily="1" charset="0"/>
            </a:endParaRPr>
          </a:p>
          <a:p>
            <a:pPr eaLnBrk="1" hangingPunct="1"/>
            <a:r>
              <a:rPr lang="en-US" sz="1100" smtClean="0">
                <a:latin typeface="Times New Roman" pitchFamily="1" charset="0"/>
              </a:rPr>
              <a:t>Obesity is associated with hormonal and metabolic changes that promote inflammation and chronic disease, including diabetes and CV disease. This slide shows some of the specific effects that are associated with excess adiposity, abdominal adiposity in particular.</a:t>
            </a:r>
          </a:p>
          <a:p>
            <a:pPr eaLnBrk="1" hangingPunct="1"/>
            <a:endParaRPr lang="en-US" sz="1100" smtClean="0">
              <a:latin typeface="Times New Roman" pitchFamily="1" charset="0"/>
            </a:endParaRPr>
          </a:p>
          <a:p>
            <a:pPr eaLnBrk="1" hangingPunct="1"/>
            <a:r>
              <a:rPr lang="en-US" sz="1100" smtClean="0">
                <a:latin typeface="Times New Roman" pitchFamily="1" charset="0"/>
              </a:rPr>
              <a:t>Lifestyle intervention is the first-line approach to the management of obesity. The process of assessment, classification, and treatment of obesity is like the evaluation and treatment of any chronic disease. For patients who cannot achieve weight loss and favorably modify cardiometabolic risk factors with lifestyle intervention alone, adjunctive long-term pharmacotherapy, or in some cases bariatric surgery, may be indicated. A goal of 5% to 10% body weight loss is achievable with non-surgical treatments and will improve obesity-related health outcomes. Chronic treatment is required, and relapse can be expected if treatment is discontinued. </a:t>
            </a:r>
          </a:p>
          <a:p>
            <a:pPr eaLnBrk="1" hangingPunct="1"/>
            <a:endParaRPr lang="en-US" sz="1100" smtClean="0">
              <a:latin typeface="Times New Roman" pitchFamily="1" charset="0"/>
            </a:endParaRPr>
          </a:p>
          <a:p>
            <a:pPr eaLnBrk="1" hangingPunct="1"/>
            <a:r>
              <a:rPr lang="en-US" sz="1100" smtClean="0">
                <a:latin typeface="Times New Roman" pitchFamily="1" charset="0"/>
              </a:rPr>
              <a:t>A growing body of evidence supports the contention that obesity is a disease worthy of treatment in the healthcare setting. However, in spite of the comorbidities associated with obesity, it is not treated by the vast majority of primary care physicians. Instead, healthcare providers treat the chronic conditions, such as coronary artery disease, diabetes, hypertension, and dyslipidemia, that are complications of obesity and account for a large number of patient visits and healthcare dollars.  It seems reasonable to give the same attention to the treatment of obesity that is given to other chronic diseases.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Intermittent energy restriction may result in greater improvements in insulin sensitivity and weight control than daily energy restriction (DER). We tested two intermittent energy and carbohydrate restriction (IECR) regimens, including one which allowed ad libitum protein and fat (IECR+PF). Overweight women (n 115) aged 20 and 69 years with a family history of breast cancer were </a:t>
            </a:r>
            <a:r>
              <a:rPr lang="en-US" u="sng" dirty="0" err="1" smtClean="0"/>
              <a:t>randomised</a:t>
            </a:r>
            <a:r>
              <a:rPr lang="en-US" u="sng" dirty="0" smtClean="0"/>
              <a:t> to an overall 25 % energy restriction, either as an IECR (2500-2717 kJ/d, &lt; 40 g carbohydrate/d for 2 d/week) or a 25 % DER (approximately 6000 kJ/d for 7 d/week) or an IECR+PF for a 3-month weight-loss period and 1 month of weight maintenance (IECR or IECR+PF for 1 d/week). Insulin resistance reduced with the IECR diets (mean - 0·34 (95 % CI - 0·66, - 0·02) units) and the IECR+PF diet (mean - 0·38 (95 % CI - 0·75, - 0·01) units). Reductions with the IECR diets were significantly greater compared with the DER diet (mean 0·2 (95 % CI - 0·19, 0·66) </a:t>
            </a:r>
            <a:r>
              <a:rPr lang="en-US" u="sng" dirty="0" err="1" smtClean="0"/>
              <a:t>μU</a:t>
            </a:r>
            <a:r>
              <a:rPr lang="en-US" u="sng" dirty="0" smtClean="0"/>
              <a:t>/unit, P= 0·02). Both IECR groups had greater reductions in body fat compared with the DER group (IECR: mean - 3·7 (95 % CI - 2·5, - 4·9) kg, P= 0·007; IECR+PF: mean - 3·7 (95 % CI - 2·8, - 4·7) kg, P= 0·019; DER: mean - 2·0 (95 % CI - 1·0, 3·0) kg). During the weight maintenance phase, 1 d of IECR or IECR+PF per week maintained the reductions in insulin resistance and weight. In the short term, IECR is superior to DER with respect to improved insulin sensitivity and body fat reduction. Longer-term studies into the safety and effectiveness of IECR diets are warranted.</a:t>
            </a:r>
            <a:endParaRPr lang="en-US" dirty="0" smtClean="0"/>
          </a:p>
          <a:p>
            <a:endParaRPr lang="en-US" dirty="0"/>
          </a:p>
        </p:txBody>
      </p:sp>
      <p:sp>
        <p:nvSpPr>
          <p:cNvPr id="4" name="Slide Number Placeholder 3"/>
          <p:cNvSpPr>
            <a:spLocks noGrp="1"/>
          </p:cNvSpPr>
          <p:nvPr>
            <p:ph type="sldNum" sz="quarter" idx="10"/>
          </p:nvPr>
        </p:nvSpPr>
        <p:spPr/>
        <p:txBody>
          <a:bodyPr/>
          <a:lstStyle/>
          <a:p>
            <a:fld id="{87973146-E862-1D41-9A91-164548D9F4A4}" type="slidenum">
              <a:rPr lang="en-US" smtClean="0"/>
              <a:t>20</a:t>
            </a:fld>
            <a:endParaRPr lang="en-US"/>
          </a:p>
        </p:txBody>
      </p:sp>
    </p:spTree>
    <p:extLst>
      <p:ext uri="{BB962C8B-B14F-4D97-AF65-F5344CB8AC3E}">
        <p14:creationId xmlns:p14="http://schemas.microsoft.com/office/powerpoint/2010/main" val="1313347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8A0838-80F4-4605-89D4-A4ADC5795E0E}" type="datetimeFigureOut">
              <a:rPr lang="en-US" smtClean="0"/>
              <a:pPr/>
              <a:t>8/3/15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B846A-2014-4A4E-88E1-48D1A0392180}" type="slidenum">
              <a:rPr lang="en-US" smtClean="0"/>
              <a:pPr/>
              <a:t>‹#›</a:t>
            </a:fld>
            <a:endParaRPr lang="en-US"/>
          </a:p>
        </p:txBody>
      </p:sp>
    </p:spTree>
    <p:extLst>
      <p:ext uri="{BB962C8B-B14F-4D97-AF65-F5344CB8AC3E}">
        <p14:creationId xmlns:p14="http://schemas.microsoft.com/office/powerpoint/2010/main" val="737487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A0838-80F4-4605-89D4-A4ADC5795E0E}" type="datetimeFigureOut">
              <a:rPr lang="en-US" smtClean="0"/>
              <a:pPr/>
              <a:t>8/3/15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B846A-2014-4A4E-88E1-48D1A0392180}" type="slidenum">
              <a:rPr lang="en-US" smtClean="0"/>
              <a:pPr/>
              <a:t>‹#›</a:t>
            </a:fld>
            <a:endParaRPr lang="en-US"/>
          </a:p>
        </p:txBody>
      </p:sp>
    </p:spTree>
    <p:extLst>
      <p:ext uri="{BB962C8B-B14F-4D97-AF65-F5344CB8AC3E}">
        <p14:creationId xmlns:p14="http://schemas.microsoft.com/office/powerpoint/2010/main" val="260861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A0838-80F4-4605-89D4-A4ADC5795E0E}" type="datetimeFigureOut">
              <a:rPr lang="en-US" smtClean="0"/>
              <a:pPr/>
              <a:t>8/3/15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B846A-2014-4A4E-88E1-48D1A0392180}" type="slidenum">
              <a:rPr lang="en-US" smtClean="0"/>
              <a:pPr/>
              <a:t>‹#›</a:t>
            </a:fld>
            <a:endParaRPr lang="en-US"/>
          </a:p>
        </p:txBody>
      </p:sp>
    </p:spTree>
    <p:extLst>
      <p:ext uri="{BB962C8B-B14F-4D97-AF65-F5344CB8AC3E}">
        <p14:creationId xmlns:p14="http://schemas.microsoft.com/office/powerpoint/2010/main" val="791365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74380" y="6463665"/>
            <a:ext cx="708660" cy="365125"/>
          </a:xfrm>
        </p:spPr>
        <p:txBody>
          <a:bodyPr/>
          <a:lstStyle>
            <a:lvl1pPr>
              <a:defRPr>
                <a:solidFill>
                  <a:srgbClr val="2E507A"/>
                </a:solidFill>
              </a:defRPr>
            </a:lvl1pPr>
          </a:lstStyle>
          <a:p>
            <a:fld id="{6909A012-EB12-4A84-A699-46D11CD24EF4}" type="slidenum">
              <a:rPr lang="en-US" smtClean="0"/>
              <a:pPr/>
              <a:t>‹#›</a:t>
            </a:fld>
            <a:endParaRPr lang="en-US"/>
          </a:p>
        </p:txBody>
      </p:sp>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3"/>
          <p:cNvSpPr>
            <a:spLocks noGrp="1"/>
          </p:cNvSpPr>
          <p:nvPr userDrawn="1">
            <p:ph type="body" sz="quarter" idx="4294967295"/>
          </p:nvPr>
        </p:nvSpPr>
        <p:spPr>
          <a:xfrm>
            <a:off x="457200" y="6530658"/>
            <a:ext cx="7840663" cy="236537"/>
          </a:xfrm>
        </p:spPr>
        <p:txBody>
          <a:bodyPr>
            <a:noAutofit/>
          </a:bodyPr>
          <a:lstStyle/>
          <a:p>
            <a:pPr>
              <a:buNone/>
            </a:pPr>
            <a:endParaRPr lang="en-US" sz="1200" b="0" dirty="0"/>
          </a:p>
        </p:txBody>
      </p:sp>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AB777-D59F-1E4C-A527-847074BFD31B}" type="datetimeFigureOut">
              <a:rPr lang="en-US" smtClean="0">
                <a:solidFill>
                  <a:prstClr val="black">
                    <a:tint val="75000"/>
                  </a:prstClr>
                </a:solidFill>
              </a:rPr>
              <a:pPr/>
              <a:t>8/3/15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9AD344E-178D-9E4D-A02D-9F235C146B2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997389-2515-464C-A851-62A36E02491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latin typeface="Times"/>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atin typeface="Times"/>
            </a:endParaRPr>
          </a:p>
        </p:txBody>
      </p:sp>
      <p:sp>
        <p:nvSpPr>
          <p:cNvPr id="5" name="Rectangle 6"/>
          <p:cNvSpPr>
            <a:spLocks noGrp="1" noChangeArrowheads="1"/>
          </p:cNvSpPr>
          <p:nvPr>
            <p:ph type="sldNum" sz="quarter" idx="12"/>
          </p:nvPr>
        </p:nvSpPr>
        <p:spPr/>
        <p:txBody>
          <a:bodyPr/>
          <a:lstStyle>
            <a:lvl1pPr>
              <a:defRPr/>
            </a:lvl1pPr>
          </a:lstStyle>
          <a:p>
            <a:pPr>
              <a:defRPr/>
            </a:pPr>
            <a:fld id="{7BA4935C-64DD-8A42-958B-1D5BDF72CD41}" type="slidenum">
              <a:rPr lang="en-US"/>
              <a:pPr>
                <a:defRPr/>
              </a:pPr>
              <a:t>‹#›</a:t>
            </a:fld>
            <a:endParaRPr lang="en-US"/>
          </a:p>
        </p:txBody>
      </p:sp>
    </p:spTree>
    <p:extLst>
      <p:ext uri="{BB962C8B-B14F-4D97-AF65-F5344CB8AC3E}">
        <p14:creationId xmlns:p14="http://schemas.microsoft.com/office/powerpoint/2010/main" val="1514802159"/>
      </p:ext>
    </p:extLst>
  </p:cSld>
  <p:clrMapOvr>
    <a:masterClrMapping/>
  </p:clrMapOvr>
  <p:transition xmlns:p14="http://schemas.microsoft.com/office/powerpoint/2010/mai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7948949"/>
      </p:ext>
    </p:extLst>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a:solidFill>
                  <a:srgbClr val="FFFF00"/>
                </a:solidFill>
              </a:defRPr>
            </a:lvl1p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a:lvl1pPr>
          </a:lstStyle>
          <a:p>
            <a:fld id="{FF850531-9AB7-3846-90E4-6B558FCFB503}" type="datetime1">
              <a:rPr lang="fr-FR">
                <a:latin typeface="Arial"/>
              </a:rPr>
              <a:pPr/>
              <a:t>8/3/15</a:t>
            </a:fld>
            <a:endParaRPr lang="fr-FR">
              <a:latin typeface="Arial"/>
            </a:endParaRPr>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fld id="{EC914B55-673B-944D-ADE1-C196D6CAD3B0}" type="slidenum">
              <a:rPr lang="fr-FR">
                <a:latin typeface="Arial"/>
              </a:rPr>
              <a:pPr/>
              <a:t>‹#›</a:t>
            </a:fld>
            <a:endParaRPr lang="fr-FR">
              <a:latin typeface="Arial"/>
            </a:endParaRPr>
          </a:p>
        </p:txBody>
      </p:sp>
    </p:spTree>
    <p:extLst>
      <p:ext uri="{BB962C8B-B14F-4D97-AF65-F5344CB8AC3E}">
        <p14:creationId xmlns:p14="http://schemas.microsoft.com/office/powerpoint/2010/main" val="1584506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solidFill>
                  <a:srgbClr val="FFFFFF"/>
                </a:solidFill>
                <a:latin typeface="Arial" pitchFamily="-109" charset="0"/>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5" name="Rectangle 6"/>
          <p:cNvSpPr>
            <a:spLocks noGrp="1" noChangeArrowheads="1"/>
          </p:cNvSpPr>
          <p:nvPr>
            <p:ph type="sldNum" sz="quarter" idx="12"/>
          </p:nvPr>
        </p:nvSpPr>
        <p:spPr/>
        <p:txBody>
          <a:bodyPr/>
          <a:lstStyle>
            <a:lvl1pPr>
              <a:defRPr>
                <a:solidFill>
                  <a:srgbClr val="FFFFFF"/>
                </a:solidFill>
              </a:defRPr>
            </a:lvl1pPr>
          </a:lstStyle>
          <a:p>
            <a:fld id="{D2AB048E-6F7D-0940-BBC1-DD03EB736125}" type="slidenum">
              <a:rPr lang="en-US">
                <a:latin typeface="Arial"/>
              </a:rPr>
              <a:pPr/>
              <a:t>‹#›</a:t>
            </a:fld>
            <a:endParaRPr lang="en-US">
              <a:latin typeface="Arial"/>
            </a:endParaRPr>
          </a:p>
        </p:txBody>
      </p:sp>
    </p:spTree>
    <p:extLst>
      <p:ext uri="{BB962C8B-B14F-4D97-AF65-F5344CB8AC3E}">
        <p14:creationId xmlns:p14="http://schemas.microsoft.com/office/powerpoint/2010/main" val="2425460534"/>
      </p:ext>
    </p:extLst>
  </p:cSld>
  <p:clrMapOvr>
    <a:masterClrMapping/>
  </p:clrMapOvr>
  <p:transition xmlns:p14="http://schemas.microsoft.com/office/powerpoint/2010/mai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itchFamily="-109" charset="0"/>
                <a:ea typeface="+mn-ea"/>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FB4C1804-48BC-5048-98FD-2585503D6250}" type="slidenum">
              <a:rPr lang="en-US">
                <a:latin typeface="Arial"/>
              </a:rPr>
              <a:pPr/>
              <a:t>‹#›</a:t>
            </a:fld>
            <a:endParaRPr lang="en-US">
              <a:latin typeface="Arial"/>
            </a:endParaRPr>
          </a:p>
        </p:txBody>
      </p:sp>
    </p:spTree>
    <p:extLst>
      <p:ext uri="{BB962C8B-B14F-4D97-AF65-F5344CB8AC3E}">
        <p14:creationId xmlns:p14="http://schemas.microsoft.com/office/powerpoint/2010/main" val="65686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A0838-80F4-4605-89D4-A4ADC5795E0E}" type="datetimeFigureOut">
              <a:rPr lang="en-US" smtClean="0"/>
              <a:pPr/>
              <a:t>8/3/15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B846A-2014-4A4E-88E1-48D1A0392180}" type="slidenum">
              <a:rPr lang="en-US" smtClean="0"/>
              <a:pPr/>
              <a:t>‹#›</a:t>
            </a:fld>
            <a:endParaRPr lang="en-US"/>
          </a:p>
        </p:txBody>
      </p:sp>
    </p:spTree>
    <p:extLst>
      <p:ext uri="{BB962C8B-B14F-4D97-AF65-F5344CB8AC3E}">
        <p14:creationId xmlns:p14="http://schemas.microsoft.com/office/powerpoint/2010/main" val="2714547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07247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87378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5640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31783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6841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7169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91198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69052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938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4294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8A0838-80F4-4605-89D4-A4ADC5795E0E}" type="datetimeFigureOut">
              <a:rPr lang="en-US" smtClean="0"/>
              <a:pPr/>
              <a:t>8/3/15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B846A-2014-4A4E-88E1-48D1A0392180}" type="slidenum">
              <a:rPr lang="en-US" smtClean="0"/>
              <a:pPr/>
              <a:t>‹#›</a:t>
            </a:fld>
            <a:endParaRPr lang="en-US"/>
          </a:p>
        </p:txBody>
      </p:sp>
    </p:spTree>
    <p:extLst>
      <p:ext uri="{BB962C8B-B14F-4D97-AF65-F5344CB8AC3E}">
        <p14:creationId xmlns:p14="http://schemas.microsoft.com/office/powerpoint/2010/main" val="3176864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81880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74380" y="6463665"/>
            <a:ext cx="708660" cy="365125"/>
          </a:xfrm>
        </p:spPr>
        <p:txBody>
          <a:bodyPr/>
          <a:lstStyle>
            <a:lvl1pPr>
              <a:defRPr>
                <a:solidFill>
                  <a:srgbClr val="2E507A"/>
                </a:solidFill>
              </a:defRPr>
            </a:lvl1pPr>
          </a:lstStyle>
          <a:p>
            <a:fld id="{6909A012-EB12-4A84-A699-46D11CD24EF4}" type="slidenum">
              <a:rPr lang="en-US" smtClean="0">
                <a:latin typeface="Calibri"/>
              </a:rPr>
              <a:pPr/>
              <a:t>‹#›</a:t>
            </a:fld>
            <a:endParaRPr lang="en-US">
              <a:latin typeface="Calibri"/>
            </a:endParaRPr>
          </a:p>
        </p:txBody>
      </p:sp>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3"/>
          <p:cNvSpPr>
            <a:spLocks noGrp="1"/>
          </p:cNvSpPr>
          <p:nvPr userDrawn="1">
            <p:ph type="body" sz="quarter" idx="4294967295"/>
          </p:nvPr>
        </p:nvSpPr>
        <p:spPr>
          <a:xfrm>
            <a:off x="457200" y="6530658"/>
            <a:ext cx="7840663" cy="236537"/>
          </a:xfrm>
        </p:spPr>
        <p:txBody>
          <a:bodyPr>
            <a:noAutofit/>
          </a:bodyPr>
          <a:lstStyle/>
          <a:p>
            <a:pPr>
              <a:buNone/>
            </a:pPr>
            <a:endParaRPr lang="en-US" sz="1200" b="0" dirty="0"/>
          </a:p>
        </p:txBody>
      </p:sp>
    </p:spTree>
    <p:extLst>
      <p:ext uri="{BB962C8B-B14F-4D97-AF65-F5344CB8AC3E}">
        <p14:creationId xmlns:p14="http://schemas.microsoft.com/office/powerpoint/2010/main" val="494509043"/>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5451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02833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426507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44978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6716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88707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85475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286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8A0838-80F4-4605-89D4-A4ADC5795E0E}" type="datetimeFigureOut">
              <a:rPr lang="en-US" smtClean="0"/>
              <a:pPr/>
              <a:t>8/3/15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AB846A-2014-4A4E-88E1-48D1A0392180}" type="slidenum">
              <a:rPr lang="en-US" smtClean="0"/>
              <a:pPr/>
              <a:t>‹#›</a:t>
            </a:fld>
            <a:endParaRPr lang="en-US"/>
          </a:p>
        </p:txBody>
      </p:sp>
    </p:spTree>
    <p:extLst>
      <p:ext uri="{BB962C8B-B14F-4D97-AF65-F5344CB8AC3E}">
        <p14:creationId xmlns:p14="http://schemas.microsoft.com/office/powerpoint/2010/main" val="6424179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20711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12599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6400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74380" y="6463665"/>
            <a:ext cx="708660" cy="365125"/>
          </a:xfrm>
        </p:spPr>
        <p:txBody>
          <a:bodyPr/>
          <a:lstStyle>
            <a:lvl1pPr>
              <a:defRPr>
                <a:solidFill>
                  <a:srgbClr val="2E507A"/>
                </a:solidFill>
              </a:defRPr>
            </a:lvl1pPr>
          </a:lstStyle>
          <a:p>
            <a:fld id="{6909A012-EB12-4A84-A699-46D11CD24EF4}" type="slidenum">
              <a:rPr lang="en-US" smtClean="0">
                <a:latin typeface="Calibri"/>
              </a:rPr>
              <a:pPr/>
              <a:t>‹#›</a:t>
            </a:fld>
            <a:endParaRPr lang="en-US">
              <a:latin typeface="Calibri"/>
            </a:endParaRPr>
          </a:p>
        </p:txBody>
      </p:sp>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3"/>
          <p:cNvSpPr>
            <a:spLocks noGrp="1"/>
          </p:cNvSpPr>
          <p:nvPr userDrawn="1">
            <p:ph type="body" sz="quarter" idx="4294967295"/>
          </p:nvPr>
        </p:nvSpPr>
        <p:spPr>
          <a:xfrm>
            <a:off x="457200" y="6530658"/>
            <a:ext cx="7840663" cy="236537"/>
          </a:xfrm>
        </p:spPr>
        <p:txBody>
          <a:bodyPr>
            <a:noAutofit/>
          </a:bodyPr>
          <a:lstStyle/>
          <a:p>
            <a:pPr>
              <a:buNone/>
            </a:pPr>
            <a:endParaRPr lang="en-US" sz="1200" b="0" dirty="0"/>
          </a:p>
        </p:txBody>
      </p:sp>
    </p:spTree>
    <p:extLst>
      <p:ext uri="{BB962C8B-B14F-4D97-AF65-F5344CB8AC3E}">
        <p14:creationId xmlns:p14="http://schemas.microsoft.com/office/powerpoint/2010/main" val="215336000"/>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atin typeface="Times"/>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atin typeface="Times"/>
            </a:endParaRPr>
          </a:p>
        </p:txBody>
      </p:sp>
      <p:sp>
        <p:nvSpPr>
          <p:cNvPr id="6" name="Rectangle 6"/>
          <p:cNvSpPr>
            <a:spLocks noGrp="1" noChangeArrowheads="1"/>
          </p:cNvSpPr>
          <p:nvPr>
            <p:ph type="sldNum" sz="quarter" idx="12"/>
          </p:nvPr>
        </p:nvSpPr>
        <p:spPr/>
        <p:txBody>
          <a:bodyPr/>
          <a:lstStyle>
            <a:lvl1pPr>
              <a:defRPr/>
            </a:lvl1pPr>
          </a:lstStyle>
          <a:p>
            <a:pPr>
              <a:defRPr/>
            </a:pPr>
            <a:fld id="{5E4DA424-3D5F-5C47-A35C-DA3FDD52E51E}" type="slidenum">
              <a:rPr lang="en-US"/>
              <a:pPr>
                <a:defRPr/>
              </a:pPr>
              <a:t>‹#›</a:t>
            </a:fld>
            <a:endParaRPr lang="en-US"/>
          </a:p>
        </p:txBody>
      </p:sp>
    </p:spTree>
    <p:extLst>
      <p:ext uri="{BB962C8B-B14F-4D97-AF65-F5344CB8AC3E}">
        <p14:creationId xmlns:p14="http://schemas.microsoft.com/office/powerpoint/2010/main" val="1153842743"/>
      </p:ext>
    </p:extLst>
  </p:cSld>
  <p:clrMapOvr>
    <a:masterClrMapping/>
  </p:clrMapOvr>
  <p:transition xmlns:p14="http://schemas.microsoft.com/office/powerpoint/2010/main"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atin typeface="Times"/>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atin typeface="Times"/>
            </a:endParaRPr>
          </a:p>
        </p:txBody>
      </p:sp>
      <p:sp>
        <p:nvSpPr>
          <p:cNvPr id="4" name="Rectangle 6"/>
          <p:cNvSpPr>
            <a:spLocks noGrp="1" noChangeArrowheads="1"/>
          </p:cNvSpPr>
          <p:nvPr>
            <p:ph type="sldNum" sz="quarter" idx="12"/>
          </p:nvPr>
        </p:nvSpPr>
        <p:spPr/>
        <p:txBody>
          <a:bodyPr/>
          <a:lstStyle>
            <a:lvl1pPr>
              <a:defRPr/>
            </a:lvl1pPr>
          </a:lstStyle>
          <a:p>
            <a:pPr>
              <a:defRPr/>
            </a:pPr>
            <a:fld id="{523B1B9E-6F31-1848-9B8A-2B9483B7534F}" type="slidenum">
              <a:rPr lang="en-US"/>
              <a:pPr>
                <a:defRPr/>
              </a:pPr>
              <a:t>‹#›</a:t>
            </a:fld>
            <a:endParaRPr lang="en-US"/>
          </a:p>
        </p:txBody>
      </p:sp>
    </p:spTree>
    <p:extLst>
      <p:ext uri="{BB962C8B-B14F-4D97-AF65-F5344CB8AC3E}">
        <p14:creationId xmlns:p14="http://schemas.microsoft.com/office/powerpoint/2010/main" val="1903603905"/>
      </p:ext>
    </p:extLst>
  </p:cSld>
  <p:clrMapOvr>
    <a:masterClrMapping/>
  </p:clrMapOvr>
  <p:transition xmlns:p14="http://schemas.microsoft.com/office/powerpoint/2010/main"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latin typeface="Times"/>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atin typeface="Times"/>
            </a:endParaRPr>
          </a:p>
        </p:txBody>
      </p:sp>
      <p:sp>
        <p:nvSpPr>
          <p:cNvPr id="5" name="Rectangle 6"/>
          <p:cNvSpPr>
            <a:spLocks noGrp="1" noChangeArrowheads="1"/>
          </p:cNvSpPr>
          <p:nvPr>
            <p:ph type="sldNum" sz="quarter" idx="12"/>
          </p:nvPr>
        </p:nvSpPr>
        <p:spPr/>
        <p:txBody>
          <a:bodyPr/>
          <a:lstStyle>
            <a:lvl1pPr>
              <a:defRPr/>
            </a:lvl1pPr>
          </a:lstStyle>
          <a:p>
            <a:pPr>
              <a:defRPr/>
            </a:pPr>
            <a:fld id="{7BA4935C-64DD-8A42-958B-1D5BDF72CD41}" type="slidenum">
              <a:rPr lang="en-US"/>
              <a:pPr>
                <a:defRPr/>
              </a:pPr>
              <a:t>‹#›</a:t>
            </a:fld>
            <a:endParaRPr lang="en-US"/>
          </a:p>
        </p:txBody>
      </p:sp>
    </p:spTree>
    <p:extLst>
      <p:ext uri="{BB962C8B-B14F-4D97-AF65-F5344CB8AC3E}">
        <p14:creationId xmlns:p14="http://schemas.microsoft.com/office/powerpoint/2010/main" val="2869721116"/>
      </p:ext>
    </p:extLst>
  </p:cSld>
  <p:clrMapOvr>
    <a:masterClrMapping/>
  </p:clrMapOvr>
  <p:transition xmlns:p14="http://schemas.microsoft.com/office/powerpoint/2010/main"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8458200" cy="1470025"/>
          </a:xfrm>
        </p:spPr>
        <p:txBody>
          <a:bodyPr wrap="square" lIns="457200" tIns="0" bIns="0">
            <a:noAutofit/>
          </a:bodyPr>
          <a:lstStyle>
            <a:lvl1pPr algn="l">
              <a:defRPr sz="44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3886200"/>
            <a:ext cx="7772400" cy="838200"/>
          </a:xfrm>
        </p:spPr>
        <p:txBody>
          <a:bodyPr rIns="0" bIns="0">
            <a:noAutofit/>
          </a:bodyPr>
          <a:lstStyle>
            <a:lvl1pPr marL="0" indent="0" algn="l">
              <a:buNone/>
              <a:defRPr sz="2800" b="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Content Placeholder 9"/>
          <p:cNvSpPr>
            <a:spLocks noGrp="1"/>
          </p:cNvSpPr>
          <p:nvPr>
            <p:ph sz="quarter" idx="10"/>
          </p:nvPr>
        </p:nvSpPr>
        <p:spPr>
          <a:xfrm>
            <a:off x="0" y="4800600"/>
            <a:ext cx="8534400" cy="990600"/>
          </a:xfrm>
        </p:spPr>
        <p:txBody>
          <a:bodyPr tIns="0" rIns="0" bIns="0">
            <a:noAutofit/>
          </a:bodyPr>
          <a:lstStyle>
            <a:lvl1pPr>
              <a:buFontTx/>
              <a:buNone/>
              <a:defRPr sz="2400"/>
            </a:lvl1pPr>
            <a:lvl2pPr>
              <a:buFontTx/>
              <a:buNone/>
              <a:defRPr sz="2400"/>
            </a:lvl2pPr>
            <a:lvl3pPr>
              <a:buFontTx/>
              <a:buNone/>
              <a:defRPr sz="2400"/>
            </a:lvl3pPr>
            <a:lvl4pPr>
              <a:buFontTx/>
              <a:buNone/>
              <a:defRPr sz="2400"/>
            </a:lvl4pPr>
            <a:lvl5pPr>
              <a:buFontTx/>
              <a:buNone/>
              <a:defRPr sz="2400"/>
            </a:lvl5pPr>
          </a:lstStyle>
          <a:p>
            <a:pPr lvl="0"/>
            <a:r>
              <a:rPr lang="en-US" smtClean="0"/>
              <a:t>Click to edit Master text styles</a:t>
            </a:r>
          </a:p>
        </p:txBody>
      </p:sp>
    </p:spTree>
    <p:extLst>
      <p:ext uri="{BB962C8B-B14F-4D97-AF65-F5344CB8AC3E}">
        <p14:creationId xmlns:p14="http://schemas.microsoft.com/office/powerpoint/2010/main" val="84156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39AD344E-178D-9E4D-A02D-9F235C146B2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3928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9246DCAD-469D-BC48-8E47-CFE452BC6B2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808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8A0838-80F4-4605-89D4-A4ADC5795E0E}" type="datetimeFigureOut">
              <a:rPr lang="en-US" smtClean="0"/>
              <a:pPr/>
              <a:t>8/3/15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AB846A-2014-4A4E-88E1-48D1A0392180}" type="slidenum">
              <a:rPr lang="en-US" smtClean="0"/>
              <a:pPr/>
              <a:t>‹#›</a:t>
            </a:fld>
            <a:endParaRPr lang="en-US"/>
          </a:p>
        </p:txBody>
      </p:sp>
    </p:spTree>
    <p:extLst>
      <p:ext uri="{BB962C8B-B14F-4D97-AF65-F5344CB8AC3E}">
        <p14:creationId xmlns:p14="http://schemas.microsoft.com/office/powerpoint/2010/main" val="3591636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9246DCAD-469D-BC48-8E47-CFE452BC6B2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50967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4406900"/>
            <a:ext cx="8494713" cy="1362075"/>
          </a:xfrm>
        </p:spPr>
        <p:txBody>
          <a:bodyPr lIns="457200" anchor="t"/>
          <a:lstStyle>
            <a:lvl1pPr algn="l">
              <a:defRPr sz="4000" b="1" cap="none" baseline="0">
                <a:solidFill>
                  <a:schemeClr val="accent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0" y="2906713"/>
            <a:ext cx="8494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39AD344E-178D-9E4D-A02D-9F235C146B2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2510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Arial" pitchFamily="34" charset="0"/>
              </a:defRPr>
            </a:lvl1pPr>
          </a:lstStyle>
          <a:p>
            <a:fld id="{39AD344E-178D-9E4D-A02D-9F235C146B2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964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lvl1pPr>
              <a:defRPr>
                <a:latin typeface="Arial" pitchFamily="34" charset="0"/>
              </a:defRPr>
            </a:lvl1p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Arial" pitchFamily="34" charset="0"/>
              </a:defRPr>
            </a:lvl1pPr>
          </a:lstStyle>
          <a:p>
            <a:fld id="{39AD344E-178D-9E4D-A02D-9F235C146B2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8773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a:latin typeface="Arial" pitchFamily="34" charset="0"/>
              </a:defRPr>
            </a:lvl1p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Arial" pitchFamily="34" charset="0"/>
              </a:defRPr>
            </a:lvl1pPr>
          </a:lstStyle>
          <a:p>
            <a:fld id="{39AD344E-178D-9E4D-A02D-9F235C146B2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8596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atin typeface="Arial" pitchFamily="34" charset="0"/>
              </a:defRPr>
            </a:lvl1p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atin typeface="Arial" pitchFamily="34" charset="0"/>
              </a:defRPr>
            </a:lvl1pPr>
          </a:lstStyle>
          <a:p>
            <a:fld id="{39AD344E-178D-9E4D-A02D-9F235C146B2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5725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461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itchFamily="34" charset="0"/>
              </a:defRPr>
            </a:lvl1pPr>
          </a:lstStyle>
          <a:p>
            <a:pPr defTabSz="457200"/>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Arial" pitchFamily="34" charset="0"/>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Arial" pitchFamily="34" charset="0"/>
              </a:defRPr>
            </a:lvl1pPr>
          </a:lstStyle>
          <a:p>
            <a:fld id="{39AD344E-178D-9E4D-A02D-9F235C146B2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2915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800600"/>
            <a:ext cx="7696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62000" y="1600199"/>
            <a:ext cx="7696200" cy="3127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62000" y="5367338"/>
            <a:ext cx="7696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atin typeface="Arial" pitchFamily="34" charset="0"/>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Arial" pitchFamily="34" charset="0"/>
              </a:defRPr>
            </a:lvl1pPr>
          </a:lstStyle>
          <a:p>
            <a:fld id="{39AD344E-178D-9E4D-A02D-9F235C146B2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4799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8486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52600"/>
            <a:ext cx="7772400" cy="4114800"/>
          </a:xfrm>
        </p:spPr>
        <p:txBody>
          <a:bodyPr/>
          <a:lstStyle/>
          <a:p>
            <a:pPr lvl="0"/>
            <a:endParaRPr lang="en-US" noProof="0" dirty="0"/>
          </a:p>
        </p:txBody>
      </p:sp>
    </p:spTree>
    <p:extLst>
      <p:ext uri="{BB962C8B-B14F-4D97-AF65-F5344CB8AC3E}">
        <p14:creationId xmlns:p14="http://schemas.microsoft.com/office/powerpoint/2010/main" val="1715531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8A0838-80F4-4605-89D4-A4ADC5795E0E}" type="datetimeFigureOut">
              <a:rPr lang="en-US" smtClean="0"/>
              <a:pPr/>
              <a:t>8/3/15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AB846A-2014-4A4E-88E1-48D1A0392180}" type="slidenum">
              <a:rPr lang="en-US" smtClean="0"/>
              <a:pPr/>
              <a:t>‹#›</a:t>
            </a:fld>
            <a:endParaRPr lang="en-US"/>
          </a:p>
        </p:txBody>
      </p:sp>
    </p:spTree>
    <p:extLst>
      <p:ext uri="{BB962C8B-B14F-4D97-AF65-F5344CB8AC3E}">
        <p14:creationId xmlns:p14="http://schemas.microsoft.com/office/powerpoint/2010/main" val="404159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A0838-80F4-4605-89D4-A4ADC5795E0E}" type="datetimeFigureOut">
              <a:rPr lang="en-US" smtClean="0"/>
              <a:pPr/>
              <a:t>8/3/15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AB846A-2014-4A4E-88E1-48D1A0392180}" type="slidenum">
              <a:rPr lang="en-US" smtClean="0"/>
              <a:pPr/>
              <a:t>‹#›</a:t>
            </a:fld>
            <a:endParaRPr lang="en-US"/>
          </a:p>
        </p:txBody>
      </p:sp>
    </p:spTree>
    <p:extLst>
      <p:ext uri="{BB962C8B-B14F-4D97-AF65-F5344CB8AC3E}">
        <p14:creationId xmlns:p14="http://schemas.microsoft.com/office/powerpoint/2010/main" val="2513489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A0838-80F4-4605-89D4-A4ADC5795E0E}" type="datetimeFigureOut">
              <a:rPr lang="en-US" smtClean="0"/>
              <a:pPr/>
              <a:t>8/3/15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AB846A-2014-4A4E-88E1-48D1A0392180}" type="slidenum">
              <a:rPr lang="en-US" smtClean="0"/>
              <a:pPr/>
              <a:t>‹#›</a:t>
            </a:fld>
            <a:endParaRPr lang="en-US"/>
          </a:p>
        </p:txBody>
      </p:sp>
    </p:spTree>
    <p:extLst>
      <p:ext uri="{BB962C8B-B14F-4D97-AF65-F5344CB8AC3E}">
        <p14:creationId xmlns:p14="http://schemas.microsoft.com/office/powerpoint/2010/main" val="373850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A0838-80F4-4605-89D4-A4ADC5795E0E}" type="datetimeFigureOut">
              <a:rPr lang="en-US" smtClean="0"/>
              <a:pPr/>
              <a:t>8/3/15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AB846A-2014-4A4E-88E1-48D1A0392180}" type="slidenum">
              <a:rPr lang="en-US" smtClean="0"/>
              <a:pPr/>
              <a:t>‹#›</a:t>
            </a:fld>
            <a:endParaRPr lang="en-US"/>
          </a:p>
        </p:txBody>
      </p:sp>
    </p:spTree>
    <p:extLst>
      <p:ext uri="{BB962C8B-B14F-4D97-AF65-F5344CB8AC3E}">
        <p14:creationId xmlns:p14="http://schemas.microsoft.com/office/powerpoint/2010/main" val="16130100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theme" Target="../theme/theme10.xml"/><Relationship Id="rId14" Type="http://schemas.openxmlformats.org/officeDocument/2006/relationships/image" Target="../media/image1.png"/><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theme" Target="../theme/theme6.xml"/><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theme" Target="../theme/theme7.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slideLayout" Target="../slideLayouts/slideLayout43.xml"/><Relationship Id="rId13" Type="http://schemas.openxmlformats.org/officeDocument/2006/relationships/theme" Target="../theme/theme8.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6.xml"/><Relationship Id="rId4" Type="http://schemas.openxmlformats.org/officeDocument/2006/relationships/theme" Target="../theme/theme9.xml"/><Relationship Id="rId1" Type="http://schemas.openxmlformats.org/officeDocument/2006/relationships/slideLayout" Target="../slideLayouts/slideLayout44.xml"/><Relationship Id="rId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A0838-80F4-4605-89D4-A4ADC5795E0E}" type="datetimeFigureOut">
              <a:rPr lang="en-US" smtClean="0"/>
              <a:pPr/>
              <a:t>8/3/15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B846A-2014-4A4E-88E1-48D1A0392180}" type="slidenum">
              <a:rPr lang="en-US" smtClean="0"/>
              <a:pPr/>
              <a:t>‹#›</a:t>
            </a:fld>
            <a:endParaRPr lang="en-US"/>
          </a:p>
        </p:txBody>
      </p:sp>
    </p:spTree>
    <p:extLst>
      <p:ext uri="{BB962C8B-B14F-4D97-AF65-F5344CB8AC3E}">
        <p14:creationId xmlns:p14="http://schemas.microsoft.com/office/powerpoint/2010/main" val="3562172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238"/>
            <a:ext cx="8229600" cy="944562"/>
          </a:xfrm>
          <a:prstGeom prst="rect">
            <a:avLst/>
          </a:prstGeom>
        </p:spPr>
        <p:txBody>
          <a:bodyPr vert="horz" lIns="91440" tIns="45720" rIns="91440" bIns="45720" rtlCol="0" anchor="ctr">
            <a:normAutofit/>
          </a:bodyPr>
          <a:lstStyle/>
          <a:p>
            <a:r>
              <a:rPr lang="en-US" dirty="0" smtClean="0"/>
              <a:t>Click to edit</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0" y="1600200"/>
            <a:ext cx="9144000" cy="4525963"/>
          </a:xfrm>
          <a:prstGeom prst="rect">
            <a:avLst/>
          </a:prstGeom>
        </p:spPr>
        <p:txBody>
          <a:bodyPr vert="horz" lIns="457200" tIns="365760" rIns="457200" bIns="3657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0" y="6356350"/>
            <a:ext cx="6019800" cy="501650"/>
          </a:xfrm>
          <a:prstGeom prst="rect">
            <a:avLst/>
          </a:prstGeom>
        </p:spPr>
        <p:txBody>
          <a:bodyPr vert="horz" lIns="274320" tIns="0" rIns="91440" bIns="182880" rtlCol="0" anchor="ctr"/>
          <a:lstStyle>
            <a:lvl1pPr algn="l">
              <a:defRPr sz="1200">
                <a:solidFill>
                  <a:schemeClr val="bg1"/>
                </a:solidFill>
                <a:latin typeface="Arial" pitchFamily="34" charset="0"/>
              </a:defRPr>
            </a:lvl1pPr>
          </a:lstStyle>
          <a:p>
            <a:pPr fontAlgn="base">
              <a:spcBef>
                <a:spcPct val="0"/>
              </a:spcBef>
              <a:spcAft>
                <a:spcPct val="0"/>
              </a:spcAft>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fontAlgn="base">
              <a:spcBef>
                <a:spcPct val="0"/>
              </a:spcBef>
              <a:spcAft>
                <a:spcPct val="0"/>
              </a:spcAft>
              <a:defRPr/>
            </a:pPr>
            <a:fld id="{9246DCAD-469D-BC48-8E47-CFE452BC6B2C}" type="slidenum">
              <a:rPr lang="en-US" smtClean="0">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201728788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000" b="1"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ts val="0"/>
        </a:spcBef>
        <a:spcAft>
          <a:spcPts val="600"/>
        </a:spcAft>
        <a:buClr>
          <a:schemeClr val="bg1"/>
        </a:buClr>
        <a:buSzPct val="90000"/>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ts val="0"/>
        </a:spcBef>
        <a:spcAft>
          <a:spcPts val="600"/>
        </a:spcAft>
        <a:buClr>
          <a:schemeClr val="bg1"/>
        </a:buClr>
        <a:buSzPct val="90000"/>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ts val="0"/>
        </a:spcBef>
        <a:spcAft>
          <a:spcPts val="600"/>
        </a:spcAft>
        <a:buClr>
          <a:schemeClr val="bg1"/>
        </a:buClr>
        <a:buSzPct val="90000"/>
        <a:buFont typeface="Wingdings" pitchFamily="2" charset="2"/>
        <a:buChar char="§"/>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ts val="0"/>
        </a:spcBef>
        <a:spcAft>
          <a:spcPts val="600"/>
        </a:spcAft>
        <a:buClr>
          <a:schemeClr val="bg1"/>
        </a:buClr>
        <a:buSzPct val="90000"/>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ts val="0"/>
        </a:spcBef>
        <a:spcAft>
          <a:spcPts val="600"/>
        </a:spcAft>
        <a:buClr>
          <a:schemeClr val="bg1"/>
        </a:buClr>
        <a:buSzPct val="90000"/>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5FAB777-D59F-1E4C-A527-847074BFD31B}" type="datetimeFigureOut">
              <a:rPr lang="en-US" smtClean="0">
                <a:solidFill>
                  <a:prstClr val="black">
                    <a:tint val="75000"/>
                  </a:prstClr>
                </a:solidFill>
              </a:rPr>
              <a:pPr defTabSz="457200"/>
              <a:t>8/3/15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9AD344E-178D-9E4D-A02D-9F235C146B24}" type="slidenum">
              <a:rPr lang="en-US" smtClean="0">
                <a:solidFill>
                  <a:prstClr val="black">
                    <a:tint val="75000"/>
                  </a:prstClr>
                </a:solidFill>
              </a:rPr>
              <a:pPr defTabSz="4572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76"/>
            </a:gs>
            <a:gs pos="100000">
              <a:srgbClr val="000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fontAlgn="base">
              <a:spcBef>
                <a:spcPct val="0"/>
              </a:spcBef>
              <a:spcAft>
                <a:spcPct val="0"/>
              </a:spcAft>
              <a:defRPr/>
            </a:pPr>
            <a:fld id="{3D65A984-05C1-0E44-BCAE-424E40C95BA7}"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7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mn-lt"/>
              </a:defRPr>
            </a:lvl1pPr>
          </a:lstStyle>
          <a:p>
            <a:pPr fontAlgn="base">
              <a:spcBef>
                <a:spcPct val="0"/>
              </a:spcBef>
              <a:spcAft>
                <a:spcPct val="0"/>
              </a:spcAft>
              <a:defRPr/>
            </a:pPr>
            <a:endParaRPr lang="en-US">
              <a:latin typeface="Times"/>
            </a:endParaRPr>
          </a:p>
        </p:txBody>
      </p:sp>
      <p:sp>
        <p:nvSpPr>
          <p:cNvPr id="256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mn-lt"/>
              </a:defRPr>
            </a:lvl1pPr>
          </a:lstStyle>
          <a:p>
            <a:pPr fontAlgn="base">
              <a:spcBef>
                <a:spcPct val="0"/>
              </a:spcBef>
              <a:spcAft>
                <a:spcPct val="0"/>
              </a:spcAft>
              <a:defRPr/>
            </a:pPr>
            <a:endParaRPr lang="en-US">
              <a:latin typeface="Times"/>
            </a:endParaRPr>
          </a:p>
        </p:txBody>
      </p:sp>
      <p:sp>
        <p:nvSpPr>
          <p:cNvPr id="256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Times" charset="0"/>
              </a:defRPr>
            </a:lvl1pPr>
          </a:lstStyle>
          <a:p>
            <a:pPr fontAlgn="base">
              <a:spcBef>
                <a:spcPct val="0"/>
              </a:spcBef>
              <a:spcAft>
                <a:spcPct val="0"/>
              </a:spcAft>
              <a:defRPr/>
            </a:pPr>
            <a:fld id="{6B62298D-8F4A-EF49-BF3F-7745215F7898}"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98872118"/>
      </p:ext>
    </p:extLst>
  </p:cSld>
  <p:clrMap bg1="lt1" tx1="dk1" bg2="lt2" tx2="dk2" accent1="accent1" accent2="accent2" accent3="accent3" accent4="accent4" accent5="accent5" accent6="accent6" hlink="hlink" folHlink="folHlink"/>
  <p:sldLayoutIdLst>
    <p:sldLayoutId id="2147483673" r:id="rId1"/>
  </p:sldLayoutIdLst>
  <p:transition xmlns:p14="http://schemas.microsoft.com/office/powerpoint/2010/main" advClick="0"/>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10296"/>
            </a:gs>
            <a:gs pos="100000">
              <a:srgbClr val="000000"/>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22300" y="171450"/>
            <a:ext cx="8521700" cy="10541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35000" y="1504950"/>
            <a:ext cx="8296275" cy="4872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22" name="Line 10"/>
          <p:cNvSpPr>
            <a:spLocks noChangeShapeType="1"/>
          </p:cNvSpPr>
          <p:nvPr/>
        </p:nvSpPr>
        <p:spPr bwMode="auto">
          <a:xfrm>
            <a:off x="1160463" y="0"/>
            <a:ext cx="0" cy="6858000"/>
          </a:xfrm>
          <a:prstGeom prst="line">
            <a:avLst/>
          </a:prstGeom>
          <a:noFill/>
          <a:ln w="6350">
            <a:noFill/>
            <a:round/>
            <a:headEnd/>
            <a:tailEnd/>
          </a:ln>
          <a:effectLst/>
        </p:spPr>
        <p:txBody>
          <a:bodyPr wrap="none" anchor="ctr">
            <a:prstTxWarp prst="textNoShape">
              <a:avLst/>
            </a:prstTxWarp>
          </a:bodyPr>
          <a:lstStyle/>
          <a:p>
            <a:pPr algn="ctr" eaLnBrk="0" fontAlgn="base" hangingPunct="0">
              <a:spcBef>
                <a:spcPct val="0"/>
              </a:spcBef>
              <a:spcAft>
                <a:spcPct val="0"/>
              </a:spcAft>
              <a:defRPr/>
            </a:pPr>
            <a:endParaRPr lang="en-US" sz="2400">
              <a:solidFill>
                <a:srgbClr val="FFFFFF"/>
              </a:solidFill>
              <a:latin typeface="Times New Roman" pitchFamily="-109" charset="0"/>
            </a:endParaRPr>
          </a:p>
        </p:txBody>
      </p:sp>
    </p:spTree>
    <p:extLst>
      <p:ext uri="{BB962C8B-B14F-4D97-AF65-F5344CB8AC3E}">
        <p14:creationId xmlns:p14="http://schemas.microsoft.com/office/powerpoint/2010/main" val="2588435855"/>
      </p:ext>
    </p:extLst>
  </p:cSld>
  <p:clrMap bg1="dk2" tx1="lt1" bg2="dk1" tx2="lt2" accent1="accent1" accent2="accent2" accent3="accent3" accent4="accent4" accent5="accent5" accent6="accent6" hlink="hlink" folHlink="folHlink"/>
  <p:sldLayoutIdLst>
    <p:sldLayoutId id="2147483675" r:id="rId1"/>
  </p:sldLayoutIdLst>
  <p:transition xmlns:p14="http://schemas.microsoft.com/office/powerpoint/2010/main">
    <p:fade/>
  </p:transition>
  <p:txStyles>
    <p:titleStyle>
      <a:lvl1pPr algn="l" rtl="0" eaLnBrk="0" fontAlgn="base" hangingPunct="0">
        <a:lnSpc>
          <a:spcPct val="90000"/>
        </a:lnSpc>
        <a:spcBef>
          <a:spcPct val="0"/>
        </a:spcBef>
        <a:spcAft>
          <a:spcPct val="0"/>
        </a:spcAft>
        <a:defRPr sz="3600" b="1">
          <a:solidFill>
            <a:srgbClr val="FFCC00"/>
          </a:solidFill>
          <a:effectLst>
            <a:outerShdw blurRad="38100" dist="38100" dir="2700000" algn="tl">
              <a:srgbClr val="000000"/>
            </a:outerShdw>
          </a:effectLst>
          <a:latin typeface="+mj-lt"/>
          <a:ea typeface="ＭＳ Ｐゴシック" pitchFamily="1" charset="-128"/>
          <a:cs typeface="ＭＳ Ｐゴシック" pitchFamily="1" charset="-128"/>
        </a:defRPr>
      </a:lvl1pPr>
      <a:lvl2pPr algn="l" rtl="0" eaLnBrk="0" fontAlgn="base" hangingPunct="0">
        <a:lnSpc>
          <a:spcPct val="90000"/>
        </a:lnSpc>
        <a:spcBef>
          <a:spcPct val="0"/>
        </a:spcBef>
        <a:spcAft>
          <a:spcPct val="0"/>
        </a:spcAft>
        <a:defRPr sz="3600" b="1">
          <a:solidFill>
            <a:srgbClr val="FFCC00"/>
          </a:solidFill>
          <a:effectLst>
            <a:outerShdw blurRad="38100" dist="38100" dir="2700000" algn="tl">
              <a:srgbClr val="000000"/>
            </a:outerShdw>
          </a:effectLst>
          <a:latin typeface="Arial" pitchFamily="-109" charset="0"/>
          <a:ea typeface="ＭＳ Ｐゴシック" pitchFamily="1" charset="-128"/>
          <a:cs typeface="ＭＳ Ｐゴシック" pitchFamily="1" charset="-128"/>
        </a:defRPr>
      </a:lvl2pPr>
      <a:lvl3pPr algn="l" rtl="0" eaLnBrk="0" fontAlgn="base" hangingPunct="0">
        <a:lnSpc>
          <a:spcPct val="90000"/>
        </a:lnSpc>
        <a:spcBef>
          <a:spcPct val="0"/>
        </a:spcBef>
        <a:spcAft>
          <a:spcPct val="0"/>
        </a:spcAft>
        <a:defRPr sz="3600" b="1">
          <a:solidFill>
            <a:srgbClr val="FFCC00"/>
          </a:solidFill>
          <a:effectLst>
            <a:outerShdw blurRad="38100" dist="38100" dir="2700000" algn="tl">
              <a:srgbClr val="000000"/>
            </a:outerShdw>
          </a:effectLst>
          <a:latin typeface="Arial" pitchFamily="-109" charset="0"/>
          <a:ea typeface="ＭＳ Ｐゴシック" pitchFamily="1" charset="-128"/>
          <a:cs typeface="ＭＳ Ｐゴシック" pitchFamily="1" charset="-128"/>
        </a:defRPr>
      </a:lvl3pPr>
      <a:lvl4pPr algn="l" rtl="0" eaLnBrk="0" fontAlgn="base" hangingPunct="0">
        <a:lnSpc>
          <a:spcPct val="90000"/>
        </a:lnSpc>
        <a:spcBef>
          <a:spcPct val="0"/>
        </a:spcBef>
        <a:spcAft>
          <a:spcPct val="0"/>
        </a:spcAft>
        <a:defRPr sz="3600" b="1">
          <a:solidFill>
            <a:srgbClr val="FFCC00"/>
          </a:solidFill>
          <a:effectLst>
            <a:outerShdw blurRad="38100" dist="38100" dir="2700000" algn="tl">
              <a:srgbClr val="000000"/>
            </a:outerShdw>
          </a:effectLst>
          <a:latin typeface="Arial" pitchFamily="-109" charset="0"/>
          <a:ea typeface="ＭＳ Ｐゴシック" pitchFamily="1" charset="-128"/>
          <a:cs typeface="ＭＳ Ｐゴシック" pitchFamily="1" charset="-128"/>
        </a:defRPr>
      </a:lvl4pPr>
      <a:lvl5pPr algn="l" rtl="0" eaLnBrk="0" fontAlgn="base" hangingPunct="0">
        <a:lnSpc>
          <a:spcPct val="90000"/>
        </a:lnSpc>
        <a:spcBef>
          <a:spcPct val="0"/>
        </a:spcBef>
        <a:spcAft>
          <a:spcPct val="0"/>
        </a:spcAft>
        <a:defRPr sz="3600" b="1">
          <a:solidFill>
            <a:srgbClr val="FFCC00"/>
          </a:solidFill>
          <a:effectLst>
            <a:outerShdw blurRad="38100" dist="38100" dir="2700000" algn="tl">
              <a:srgbClr val="000000"/>
            </a:outerShdw>
          </a:effectLst>
          <a:latin typeface="Arial" pitchFamily="-109" charset="0"/>
          <a:ea typeface="ＭＳ Ｐゴシック" pitchFamily="1" charset="-128"/>
          <a:cs typeface="ＭＳ Ｐゴシック" pitchFamily="1" charset="-128"/>
        </a:defRPr>
      </a:lvl5pPr>
      <a:lvl6pPr marL="457200" algn="l" rtl="0" eaLnBrk="0" fontAlgn="base" hangingPunct="0">
        <a:lnSpc>
          <a:spcPct val="90000"/>
        </a:lnSpc>
        <a:spcBef>
          <a:spcPct val="0"/>
        </a:spcBef>
        <a:spcAft>
          <a:spcPct val="0"/>
        </a:spcAft>
        <a:defRPr sz="3600" b="1">
          <a:solidFill>
            <a:srgbClr val="FFCC00"/>
          </a:solidFill>
          <a:effectLst>
            <a:outerShdw blurRad="38100" dist="38100" dir="2700000" algn="tl">
              <a:srgbClr val="000000"/>
            </a:outerShdw>
          </a:effectLst>
          <a:latin typeface="Arial" pitchFamily="-109" charset="0"/>
        </a:defRPr>
      </a:lvl6pPr>
      <a:lvl7pPr marL="914400" algn="l" rtl="0" eaLnBrk="0" fontAlgn="base" hangingPunct="0">
        <a:lnSpc>
          <a:spcPct val="90000"/>
        </a:lnSpc>
        <a:spcBef>
          <a:spcPct val="0"/>
        </a:spcBef>
        <a:spcAft>
          <a:spcPct val="0"/>
        </a:spcAft>
        <a:defRPr sz="3600" b="1">
          <a:solidFill>
            <a:srgbClr val="FFCC00"/>
          </a:solidFill>
          <a:effectLst>
            <a:outerShdw blurRad="38100" dist="38100" dir="2700000" algn="tl">
              <a:srgbClr val="000000"/>
            </a:outerShdw>
          </a:effectLst>
          <a:latin typeface="Arial" pitchFamily="-109" charset="0"/>
        </a:defRPr>
      </a:lvl7pPr>
      <a:lvl8pPr marL="1371600" algn="l" rtl="0" eaLnBrk="0" fontAlgn="base" hangingPunct="0">
        <a:lnSpc>
          <a:spcPct val="90000"/>
        </a:lnSpc>
        <a:spcBef>
          <a:spcPct val="0"/>
        </a:spcBef>
        <a:spcAft>
          <a:spcPct val="0"/>
        </a:spcAft>
        <a:defRPr sz="3600" b="1">
          <a:solidFill>
            <a:srgbClr val="FFCC00"/>
          </a:solidFill>
          <a:effectLst>
            <a:outerShdw blurRad="38100" dist="38100" dir="2700000" algn="tl">
              <a:srgbClr val="000000"/>
            </a:outerShdw>
          </a:effectLst>
          <a:latin typeface="Arial" pitchFamily="-109" charset="0"/>
        </a:defRPr>
      </a:lvl8pPr>
      <a:lvl9pPr marL="1828800" algn="l" rtl="0" eaLnBrk="0" fontAlgn="base" hangingPunct="0">
        <a:lnSpc>
          <a:spcPct val="90000"/>
        </a:lnSpc>
        <a:spcBef>
          <a:spcPct val="0"/>
        </a:spcBef>
        <a:spcAft>
          <a:spcPct val="0"/>
        </a:spcAft>
        <a:defRPr sz="3600" b="1">
          <a:solidFill>
            <a:srgbClr val="FFCC00"/>
          </a:solidFill>
          <a:effectLst>
            <a:outerShdw blurRad="38100" dist="38100" dir="2700000" algn="tl">
              <a:srgbClr val="000000"/>
            </a:outerShdw>
          </a:effectLst>
          <a:latin typeface="Arial" pitchFamily="-109" charset="0"/>
        </a:defRPr>
      </a:lvl9pPr>
    </p:titleStyle>
    <p:bodyStyle>
      <a:lvl1pPr marL="280988" indent="-280988" algn="l" rtl="0" eaLnBrk="0" fontAlgn="base" hangingPunct="0">
        <a:lnSpc>
          <a:spcPct val="95000"/>
        </a:lnSpc>
        <a:spcBef>
          <a:spcPct val="40000"/>
        </a:spcBef>
        <a:spcAft>
          <a:spcPct val="0"/>
        </a:spcAft>
        <a:buClr>
          <a:srgbClr val="FFCC00"/>
        </a:buClr>
        <a:buChar char="•"/>
        <a:defRPr sz="3000">
          <a:solidFill>
            <a:schemeClr val="tx1"/>
          </a:solidFill>
          <a:latin typeface="+mn-lt"/>
          <a:ea typeface="ＭＳ Ｐゴシック" pitchFamily="1" charset="-128"/>
          <a:cs typeface="ＭＳ Ｐゴシック" pitchFamily="1" charset="-128"/>
        </a:defRPr>
      </a:lvl1pPr>
      <a:lvl2pPr marL="692150" indent="-296863" algn="l" rtl="0" eaLnBrk="0" fontAlgn="base" hangingPunct="0">
        <a:lnSpc>
          <a:spcPct val="90000"/>
        </a:lnSpc>
        <a:spcBef>
          <a:spcPct val="15000"/>
        </a:spcBef>
        <a:spcAft>
          <a:spcPct val="10000"/>
        </a:spcAft>
        <a:buClr>
          <a:schemeClr val="tx1"/>
        </a:buClr>
        <a:buFont typeface="Times New Roman" pitchFamily="1" charset="0"/>
        <a:buChar char="–"/>
        <a:defRPr sz="2600">
          <a:solidFill>
            <a:schemeClr val="tx1"/>
          </a:solidFill>
          <a:latin typeface="+mn-lt"/>
          <a:ea typeface="ＭＳ Ｐゴシック" pitchFamily="-109" charset="-128"/>
        </a:defRPr>
      </a:lvl2pPr>
      <a:lvl3pPr marL="1090613" indent="-284163" algn="l" rtl="0" eaLnBrk="0" fontAlgn="base" hangingPunct="0">
        <a:lnSpc>
          <a:spcPct val="90000"/>
        </a:lnSpc>
        <a:spcBef>
          <a:spcPct val="15000"/>
        </a:spcBef>
        <a:spcAft>
          <a:spcPct val="10000"/>
        </a:spcAft>
        <a:buClr>
          <a:srgbClr val="FFCC00"/>
        </a:buClr>
        <a:buChar char="•"/>
        <a:defRPr sz="2400">
          <a:solidFill>
            <a:schemeClr val="tx1"/>
          </a:solidFill>
          <a:latin typeface="+mn-lt"/>
          <a:ea typeface="ＭＳ Ｐゴシック" pitchFamily="-109" charset="-128"/>
        </a:defRPr>
      </a:lvl3pPr>
      <a:lvl4pPr marL="1489075" indent="-284163" algn="l" rtl="0" eaLnBrk="0" fontAlgn="base" hangingPunct="0">
        <a:lnSpc>
          <a:spcPct val="90000"/>
        </a:lnSpc>
        <a:spcBef>
          <a:spcPct val="15000"/>
        </a:spcBef>
        <a:spcAft>
          <a:spcPct val="10000"/>
        </a:spcAft>
        <a:buClr>
          <a:srgbClr val="FFCC00"/>
        </a:buClr>
        <a:buChar char="–"/>
        <a:defRPr sz="2000">
          <a:solidFill>
            <a:schemeClr val="tx1"/>
          </a:solidFill>
          <a:latin typeface="+mn-lt"/>
          <a:ea typeface="ＭＳ Ｐゴシック" pitchFamily="-109" charset="-128"/>
        </a:defRPr>
      </a:lvl4pPr>
      <a:lvl5pPr marL="1828800" indent="-225425" algn="l" rtl="0" eaLnBrk="0" fontAlgn="base" hangingPunct="0">
        <a:lnSpc>
          <a:spcPct val="90000"/>
        </a:lnSpc>
        <a:spcBef>
          <a:spcPct val="15000"/>
        </a:spcBef>
        <a:spcAft>
          <a:spcPct val="10000"/>
        </a:spcAft>
        <a:buClr>
          <a:srgbClr val="FFCC00"/>
        </a:buClr>
        <a:buChar char="»"/>
        <a:defRPr sz="2000">
          <a:solidFill>
            <a:schemeClr val="tx1"/>
          </a:solidFill>
          <a:latin typeface="+mn-lt"/>
          <a:ea typeface="ＭＳ Ｐゴシック" pitchFamily="-109" charset="-128"/>
        </a:defRPr>
      </a:lvl5pPr>
      <a:lvl6pPr marL="2286000" indent="-225425" algn="l" rtl="0" eaLnBrk="0" fontAlgn="base" hangingPunct="0">
        <a:lnSpc>
          <a:spcPct val="90000"/>
        </a:lnSpc>
        <a:spcBef>
          <a:spcPct val="15000"/>
        </a:spcBef>
        <a:spcAft>
          <a:spcPct val="10000"/>
        </a:spcAft>
        <a:buClr>
          <a:srgbClr val="FFCC00"/>
        </a:buClr>
        <a:buChar char="»"/>
        <a:defRPr sz="2000">
          <a:solidFill>
            <a:schemeClr val="tx1"/>
          </a:solidFill>
          <a:latin typeface="+mn-lt"/>
          <a:ea typeface="ＭＳ Ｐゴシック" pitchFamily="-109" charset="-128"/>
        </a:defRPr>
      </a:lvl6pPr>
      <a:lvl7pPr marL="2743200" indent="-225425" algn="l" rtl="0" eaLnBrk="0" fontAlgn="base" hangingPunct="0">
        <a:lnSpc>
          <a:spcPct val="90000"/>
        </a:lnSpc>
        <a:spcBef>
          <a:spcPct val="15000"/>
        </a:spcBef>
        <a:spcAft>
          <a:spcPct val="10000"/>
        </a:spcAft>
        <a:buClr>
          <a:srgbClr val="FFCC00"/>
        </a:buClr>
        <a:buChar char="»"/>
        <a:defRPr sz="2000">
          <a:solidFill>
            <a:schemeClr val="tx1"/>
          </a:solidFill>
          <a:latin typeface="+mn-lt"/>
          <a:ea typeface="ＭＳ Ｐゴシック" pitchFamily="-109" charset="-128"/>
        </a:defRPr>
      </a:lvl7pPr>
      <a:lvl8pPr marL="3200400" indent="-225425" algn="l" rtl="0" eaLnBrk="0" fontAlgn="base" hangingPunct="0">
        <a:lnSpc>
          <a:spcPct val="90000"/>
        </a:lnSpc>
        <a:spcBef>
          <a:spcPct val="15000"/>
        </a:spcBef>
        <a:spcAft>
          <a:spcPct val="10000"/>
        </a:spcAft>
        <a:buClr>
          <a:srgbClr val="FFCC00"/>
        </a:buClr>
        <a:buChar char="»"/>
        <a:defRPr sz="2000">
          <a:solidFill>
            <a:schemeClr val="tx1"/>
          </a:solidFill>
          <a:latin typeface="+mn-lt"/>
          <a:ea typeface="ＭＳ Ｐゴシック" pitchFamily="-109" charset="-128"/>
        </a:defRPr>
      </a:lvl8pPr>
      <a:lvl9pPr marL="3657600" indent="-225425" algn="l" rtl="0" eaLnBrk="0" fontAlgn="base" hangingPunct="0">
        <a:lnSpc>
          <a:spcPct val="90000"/>
        </a:lnSpc>
        <a:spcBef>
          <a:spcPct val="15000"/>
        </a:spcBef>
        <a:spcAft>
          <a:spcPct val="10000"/>
        </a:spcAft>
        <a:buClr>
          <a:srgbClr val="FFCC00"/>
        </a:buClr>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fld id="{E88D6569-8883-274B-B3E2-4601B8B95A19}" type="datetime1">
              <a:rPr lang="fr-FR">
                <a:latin typeface="Arial" charset="0"/>
                <a:ea typeface="ＭＳ Ｐゴシック" charset="0"/>
                <a:cs typeface="ＭＳ Ｐゴシック" charset="0"/>
              </a:rPr>
              <a:pPr fontAlgn="base">
                <a:spcBef>
                  <a:spcPct val="0"/>
                </a:spcBef>
                <a:spcAft>
                  <a:spcPct val="0"/>
                </a:spcAft>
              </a:pPr>
              <a:t>8/3/15</a:t>
            </a:fld>
            <a:endParaRPr lang="fr-FR">
              <a:latin typeface="Arial" charset="0"/>
              <a:ea typeface="ＭＳ Ｐゴシック" charset="0"/>
              <a:cs typeface="ＭＳ Ｐゴシック" charset="0"/>
            </a:endParaRPr>
          </a:p>
        </p:txBody>
      </p:sp>
      <p:sp>
        <p:nvSpPr>
          <p:cNvPr id="9"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itchFamily="-109" charset="0"/>
                <a:ea typeface="+mn-ea"/>
                <a:cs typeface="+mn-cs"/>
              </a:defRPr>
            </a:lvl1pPr>
          </a:lstStyle>
          <a:p>
            <a:pPr fontAlgn="base">
              <a:spcBef>
                <a:spcPct val="0"/>
              </a:spcBef>
              <a:spcAft>
                <a:spcPct val="0"/>
              </a:spcAft>
              <a:defRPr/>
            </a:pPr>
            <a:endParaRPr lang="en-US"/>
          </a:p>
        </p:txBody>
      </p:sp>
      <p:sp>
        <p:nvSpPr>
          <p:cNvPr id="10"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C8E29A4B-CB7A-E64E-B7D4-54F5C26801F9}" type="slidenum">
              <a:rPr lang="fr-FR">
                <a:latin typeface="Arial" charset="0"/>
                <a:ea typeface="ＭＳ Ｐゴシック" charset="0"/>
                <a:cs typeface="ＭＳ Ｐゴシック" charset="0"/>
              </a:rPr>
              <a:pPr fontAlgn="base">
                <a:spcBef>
                  <a:spcPct val="0"/>
                </a:spcBef>
                <a:spcAft>
                  <a:spcPct val="0"/>
                </a:spcAft>
              </a:pPr>
              <a:t>‹#›</a:t>
            </a:fld>
            <a:endParaRPr lang="fr-FR">
              <a:latin typeface="Arial" charset="0"/>
              <a:ea typeface="ＭＳ Ｐゴシック" charset="0"/>
              <a:cs typeface="ＭＳ Ｐゴシック" charset="0"/>
            </a:endParaRPr>
          </a:p>
        </p:txBody>
      </p:sp>
    </p:spTree>
    <p:extLst>
      <p:ext uri="{BB962C8B-B14F-4D97-AF65-F5344CB8AC3E}">
        <p14:creationId xmlns:p14="http://schemas.microsoft.com/office/powerpoint/2010/main" val="7226383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l" rtl="0" eaLnBrk="0" fontAlgn="base" hangingPunct="0">
        <a:spcBef>
          <a:spcPct val="0"/>
        </a:spcBef>
        <a:spcAft>
          <a:spcPct val="0"/>
        </a:spcAft>
        <a:defRPr sz="4400" kern="1200">
          <a:solidFill>
            <a:schemeClr val="bg1"/>
          </a:solidFill>
          <a:latin typeface="+mj-lt"/>
          <a:ea typeface="ＭＳ Ｐゴシック" pitchFamily="30" charset="-128"/>
          <a:cs typeface="ＭＳ Ｐゴシック" pitchFamily="30" charset="-128"/>
        </a:defRPr>
      </a:lvl1pPr>
      <a:lvl2pPr algn="l" rtl="0" eaLnBrk="0" fontAlgn="base" hangingPunct="0">
        <a:spcBef>
          <a:spcPct val="0"/>
        </a:spcBef>
        <a:spcAft>
          <a:spcPct val="0"/>
        </a:spcAft>
        <a:defRPr sz="4400">
          <a:solidFill>
            <a:schemeClr val="bg1"/>
          </a:solidFill>
          <a:latin typeface="Arial" pitchFamily="-109" charset="0"/>
          <a:ea typeface="ＭＳ Ｐゴシック" pitchFamily="30" charset="-128"/>
          <a:cs typeface="ＭＳ Ｐゴシック" pitchFamily="30" charset="-128"/>
        </a:defRPr>
      </a:lvl2pPr>
      <a:lvl3pPr algn="l" rtl="0" eaLnBrk="0" fontAlgn="base" hangingPunct="0">
        <a:spcBef>
          <a:spcPct val="0"/>
        </a:spcBef>
        <a:spcAft>
          <a:spcPct val="0"/>
        </a:spcAft>
        <a:defRPr sz="4400">
          <a:solidFill>
            <a:schemeClr val="bg1"/>
          </a:solidFill>
          <a:latin typeface="Arial" pitchFamily="-109" charset="0"/>
          <a:ea typeface="ＭＳ Ｐゴシック" pitchFamily="30" charset="-128"/>
          <a:cs typeface="ＭＳ Ｐゴシック" pitchFamily="30" charset="-128"/>
        </a:defRPr>
      </a:lvl3pPr>
      <a:lvl4pPr algn="l" rtl="0" eaLnBrk="0" fontAlgn="base" hangingPunct="0">
        <a:spcBef>
          <a:spcPct val="0"/>
        </a:spcBef>
        <a:spcAft>
          <a:spcPct val="0"/>
        </a:spcAft>
        <a:defRPr sz="4400">
          <a:solidFill>
            <a:schemeClr val="bg1"/>
          </a:solidFill>
          <a:latin typeface="Arial" pitchFamily="-109" charset="0"/>
          <a:ea typeface="ＭＳ Ｐゴシック" pitchFamily="30" charset="-128"/>
          <a:cs typeface="ＭＳ Ｐゴシック" pitchFamily="30" charset="-128"/>
        </a:defRPr>
      </a:lvl4pPr>
      <a:lvl5pPr algn="l" rtl="0" eaLnBrk="0" fontAlgn="base" hangingPunct="0">
        <a:spcBef>
          <a:spcPct val="0"/>
        </a:spcBef>
        <a:spcAft>
          <a:spcPct val="0"/>
        </a:spcAft>
        <a:defRPr sz="4400">
          <a:solidFill>
            <a:schemeClr val="bg1"/>
          </a:solidFill>
          <a:latin typeface="Arial" pitchFamily="-109" charset="0"/>
          <a:ea typeface="ＭＳ Ｐゴシック" pitchFamily="30" charset="-128"/>
          <a:cs typeface="ＭＳ Ｐゴシック" pitchFamily="30"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ＭＳ Ｐゴシック" pitchFamily="30" charset="-128"/>
          <a:cs typeface="ＭＳ Ｐゴシック" pitchFamily="30" charset="-128"/>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ＭＳ Ｐゴシック" pitchFamily="-109"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ＭＳ Ｐゴシック" pitchFamily="-109"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ＭＳ Ｐゴシック" pitchFamily="-109"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ＭＳ Ｐゴシック" pitchFamily="-10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2045588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A0838-80F4-4605-89D4-A4ADC5795E0E}" type="datetimeFigureOut">
              <a:rPr lang="en-US" smtClean="0">
                <a:solidFill>
                  <a:prstClr val="black">
                    <a:tint val="75000"/>
                  </a:prstClr>
                </a:solidFill>
                <a:latin typeface="Calibri"/>
              </a:rPr>
              <a:pPr/>
              <a:t>8/3/15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B846A-2014-4A4E-88E1-48D1A0392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803581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mn-lt"/>
              </a:defRPr>
            </a:lvl1pPr>
          </a:lstStyle>
          <a:p>
            <a:pPr fontAlgn="base">
              <a:spcBef>
                <a:spcPct val="0"/>
              </a:spcBef>
              <a:spcAft>
                <a:spcPct val="0"/>
              </a:spcAft>
              <a:defRPr/>
            </a:pPr>
            <a:endParaRPr lang="en-US">
              <a:latin typeface="Times"/>
            </a:endParaRPr>
          </a:p>
        </p:txBody>
      </p:sp>
      <p:sp>
        <p:nvSpPr>
          <p:cNvPr id="256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mn-lt"/>
              </a:defRPr>
            </a:lvl1pPr>
          </a:lstStyle>
          <a:p>
            <a:pPr fontAlgn="base">
              <a:spcBef>
                <a:spcPct val="0"/>
              </a:spcBef>
              <a:spcAft>
                <a:spcPct val="0"/>
              </a:spcAft>
              <a:defRPr/>
            </a:pPr>
            <a:endParaRPr lang="en-US">
              <a:latin typeface="Times"/>
            </a:endParaRPr>
          </a:p>
        </p:txBody>
      </p:sp>
      <p:sp>
        <p:nvSpPr>
          <p:cNvPr id="256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Times" charset="0"/>
              </a:defRPr>
            </a:lvl1pPr>
          </a:lstStyle>
          <a:p>
            <a:pPr fontAlgn="base">
              <a:spcBef>
                <a:spcPct val="0"/>
              </a:spcBef>
              <a:spcAft>
                <a:spcPct val="0"/>
              </a:spcAft>
              <a:defRPr/>
            </a:pPr>
            <a:fld id="{6B62298D-8F4A-EF49-BF3F-7745215F7898}"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95189257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ransition xmlns:p14="http://schemas.microsoft.com/office/powerpoint/2010/main" advClick="0"/>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audio" Target="../media/audio1.bin"/><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www.ncbi.nlm.nih.gov/pubmed?term=Dannenberg%20AJ%5BAuthor%5D&amp;cauthor=true&amp;cauthor_uid=23430756"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ncbi.nlm.nih.gov/pubmed?term=Harvie%20M%5BAuthor%5D&amp;cauthor=true&amp;cauthor_uid=23591120" TargetMode="External"/><Relationship Id="rId4" Type="http://schemas.openxmlformats.org/officeDocument/2006/relationships/hyperlink" Target="http://www.ncbi.nlm.nih.gov/pubmed?term=Wright%20C%5BAuthor%5D&amp;cauthor=true&amp;cauthor_uid=23591120" TargetMode="External"/><Relationship Id="rId5" Type="http://schemas.openxmlformats.org/officeDocument/2006/relationships/hyperlink" Target="http://www.ncbi.nlm.nih.gov/pubmed?term=Pegington%20M%5BAuthor%5D&amp;cauthor=true&amp;cauthor_uid=23591120" TargetMode="External"/><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wm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topics.nytimes.com/top/news/health/diseasesconditionsandhealthtopics/obesity/index.html?inline=nyt-classifier" TargetMode="External"/><Relationship Id="rId4" Type="http://schemas.openxmlformats.org/officeDocument/2006/relationships/hyperlink" Target="http://en.wikipedia.org/wiki/McDonald's" TargetMode="External"/><Relationship Id="rId1" Type="http://schemas.openxmlformats.org/officeDocument/2006/relationships/slideLayout" Target="../slideLayouts/slideLayout2.xml"/><Relationship Id="rId2" Type="http://schemas.openxmlformats.org/officeDocument/2006/relationships/hyperlink" Target="http://en.wikipedia.org/wiki/Nord-Pas-de-Calai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ctrTitle" idx="4294967295"/>
          </p:nvPr>
        </p:nvSpPr>
        <p:spPr>
          <a:xfrm>
            <a:off x="0" y="1486097"/>
            <a:ext cx="9144000" cy="723900"/>
          </a:xfrm>
        </p:spPr>
        <p:txBody>
          <a:bodyPr>
            <a:normAutofit fontScale="90000"/>
          </a:bodyPr>
          <a:lstStyle/>
          <a:p>
            <a:pPr>
              <a:defRPr/>
            </a:pPr>
            <a:r>
              <a:rPr lang="en-US" sz="4000" dirty="0">
                <a:effectLst>
                  <a:outerShdw blurRad="38100" dist="38100" dir="2700000" algn="tl">
                    <a:srgbClr val="000000"/>
                  </a:outerShdw>
                </a:effectLst>
              </a:rPr>
              <a:t>Obesity – </a:t>
            </a:r>
            <a:r>
              <a:rPr lang="en-US" sz="4000" dirty="0" smtClean="0">
                <a:effectLst>
                  <a:outerShdw blurRad="38100" dist="38100" dir="2700000" algn="tl">
                    <a:srgbClr val="000000"/>
                  </a:outerShdw>
                </a:effectLst>
              </a:rPr>
              <a:t/>
            </a:r>
            <a:br>
              <a:rPr lang="en-US" sz="4000" dirty="0" smtClean="0">
                <a:effectLst>
                  <a:outerShdw blurRad="38100" dist="38100" dir="2700000" algn="tl">
                    <a:srgbClr val="000000"/>
                  </a:outerShdw>
                </a:effectLst>
              </a:rPr>
            </a:br>
            <a:r>
              <a:rPr lang="en-US" sz="4000" dirty="0" smtClean="0">
                <a:effectLst>
                  <a:outerShdw blurRad="38100" dist="38100" dir="2700000" algn="tl">
                    <a:srgbClr val="000000"/>
                  </a:outerShdw>
                </a:effectLst>
              </a:rPr>
              <a:t>More </a:t>
            </a:r>
            <a:r>
              <a:rPr lang="en-US" sz="4000" dirty="0">
                <a:effectLst>
                  <a:outerShdw blurRad="38100" dist="38100" dir="2700000" algn="tl">
                    <a:srgbClr val="000000"/>
                  </a:outerShdw>
                </a:effectLst>
              </a:rPr>
              <a:t>Complicated Than It Seems</a:t>
            </a:r>
            <a:endParaRPr lang="en-US" sz="3800" dirty="0" smtClean="0">
              <a:effectLst>
                <a:outerShdw blurRad="38100" dist="38100" dir="2700000" algn="tl">
                  <a:srgbClr val="000000"/>
                </a:outerShdw>
              </a:effectLst>
              <a:cs typeface="+mj-cs"/>
            </a:endParaRPr>
          </a:p>
        </p:txBody>
      </p:sp>
      <p:sp>
        <p:nvSpPr>
          <p:cNvPr id="268291" name="Rectangle 5"/>
          <p:cNvSpPr>
            <a:spLocks noChangeArrowheads="1"/>
          </p:cNvSpPr>
          <p:nvPr/>
        </p:nvSpPr>
        <p:spPr bwMode="auto">
          <a:xfrm>
            <a:off x="0" y="2978908"/>
            <a:ext cx="9144000" cy="3570208"/>
          </a:xfrm>
          <a:prstGeom prst="rect">
            <a:avLst/>
          </a:prstGeom>
          <a:noFill/>
          <a:ln w="28575">
            <a:noFill/>
            <a:miter lim="800000"/>
            <a:headEnd/>
            <a:tailEnd/>
          </a:ln>
        </p:spPr>
        <p:txBody>
          <a:bodyPr>
            <a:prstTxWarp prst="textNoShape">
              <a:avLst/>
            </a:prstTxWarp>
            <a:spAutoFit/>
          </a:bodyPr>
          <a:lstStyle/>
          <a:p>
            <a:pPr defTabSz="457200"/>
            <a:r>
              <a:rPr lang="en-US" sz="2800" b="1" dirty="0">
                <a:solidFill>
                  <a:srgbClr val="000000"/>
                </a:solidFill>
                <a:latin typeface="Arial" charset="0"/>
                <a:ea typeface="Arial" charset="0"/>
                <a:cs typeface="Arial" charset="0"/>
              </a:rPr>
              <a:t>Louis J. </a:t>
            </a:r>
            <a:r>
              <a:rPr lang="en-US" sz="2800" b="1" dirty="0" err="1">
                <a:solidFill>
                  <a:srgbClr val="000000"/>
                </a:solidFill>
                <a:latin typeface="Arial" charset="0"/>
                <a:ea typeface="Arial" charset="0"/>
                <a:cs typeface="Arial" charset="0"/>
              </a:rPr>
              <a:t>Aronne</a:t>
            </a:r>
            <a:r>
              <a:rPr lang="en-US" sz="2800" b="1" dirty="0">
                <a:solidFill>
                  <a:srgbClr val="000000"/>
                </a:solidFill>
                <a:latin typeface="Arial" charset="0"/>
                <a:ea typeface="Arial" charset="0"/>
                <a:cs typeface="Arial" charset="0"/>
              </a:rPr>
              <a:t>, MD, FACP</a:t>
            </a:r>
          </a:p>
          <a:p>
            <a:pPr defTabSz="457200"/>
            <a:endParaRPr lang="en-US" b="1" dirty="0">
              <a:solidFill>
                <a:prstClr val="black"/>
              </a:solidFill>
              <a:latin typeface="Arial" charset="0"/>
              <a:ea typeface="Arial" charset="0"/>
              <a:cs typeface="Arial" charset="0"/>
            </a:endParaRPr>
          </a:p>
          <a:p>
            <a:pPr defTabSz="457200"/>
            <a:r>
              <a:rPr lang="en-US" dirty="0" smtClean="0">
                <a:solidFill>
                  <a:prstClr val="black"/>
                </a:solidFill>
                <a:latin typeface="Arial" charset="0"/>
                <a:ea typeface="Arial" charset="0"/>
                <a:cs typeface="Arial" charset="0"/>
              </a:rPr>
              <a:t>Professor </a:t>
            </a:r>
            <a:r>
              <a:rPr lang="en-US" dirty="0">
                <a:solidFill>
                  <a:prstClr val="black"/>
                </a:solidFill>
                <a:latin typeface="Arial" charset="0"/>
                <a:ea typeface="Arial" charset="0"/>
                <a:cs typeface="Arial" charset="0"/>
              </a:rPr>
              <a:t>of Clinical Medicine </a:t>
            </a:r>
          </a:p>
          <a:p>
            <a:pPr defTabSz="457200"/>
            <a:r>
              <a:rPr lang="en-US" dirty="0">
                <a:solidFill>
                  <a:prstClr val="black"/>
                </a:solidFill>
                <a:latin typeface="Arial" charset="0"/>
                <a:ea typeface="Arial" charset="0"/>
                <a:cs typeface="Arial" charset="0"/>
              </a:rPr>
              <a:t>Weill Cornell Medical College</a:t>
            </a:r>
            <a:r>
              <a:rPr lang="en-US" dirty="0" smtClean="0">
                <a:solidFill>
                  <a:prstClr val="black"/>
                </a:solidFill>
                <a:latin typeface="Arial" charset="0"/>
                <a:ea typeface="Arial" charset="0"/>
                <a:cs typeface="Arial" charset="0"/>
              </a:rPr>
              <a:t> </a:t>
            </a:r>
          </a:p>
          <a:p>
            <a:pPr defTabSz="457200"/>
            <a:endParaRPr lang="en-US" dirty="0" smtClean="0">
              <a:solidFill>
                <a:prstClr val="black"/>
              </a:solidFill>
              <a:latin typeface="Arial" charset="0"/>
              <a:ea typeface="Arial" charset="0"/>
              <a:cs typeface="Arial" charset="0"/>
            </a:endParaRPr>
          </a:p>
          <a:p>
            <a:pPr defTabSz="457200"/>
            <a:r>
              <a:rPr lang="en-US" dirty="0">
                <a:solidFill>
                  <a:prstClr val="black"/>
                </a:solidFill>
                <a:latin typeface="Arial" charset="0"/>
                <a:ea typeface="Arial" charset="0"/>
                <a:cs typeface="Arial" charset="0"/>
              </a:rPr>
              <a:t>Adjunct Associate Professor of Clinical Medicine </a:t>
            </a:r>
          </a:p>
          <a:p>
            <a:pPr defTabSz="457200"/>
            <a:r>
              <a:rPr lang="en-US" dirty="0">
                <a:solidFill>
                  <a:prstClr val="black"/>
                </a:solidFill>
                <a:latin typeface="Arial" charset="0"/>
                <a:ea typeface="Arial" charset="0"/>
                <a:cs typeface="Arial" charset="0"/>
              </a:rPr>
              <a:t>Columbia University College of Physicians and Surgeons</a:t>
            </a:r>
            <a:r>
              <a:rPr lang="en-US" dirty="0" smtClean="0">
                <a:solidFill>
                  <a:prstClr val="black"/>
                </a:solidFill>
                <a:latin typeface="Arial" charset="0"/>
                <a:ea typeface="Arial" charset="0"/>
                <a:cs typeface="Arial" charset="0"/>
              </a:rPr>
              <a:t> </a:t>
            </a:r>
          </a:p>
          <a:p>
            <a:pPr defTabSz="457200"/>
            <a:endParaRPr lang="en-US" dirty="0" smtClean="0">
              <a:solidFill>
                <a:prstClr val="black"/>
              </a:solidFill>
              <a:latin typeface="Arial" charset="0"/>
              <a:ea typeface="Arial" charset="0"/>
              <a:cs typeface="Arial" charset="0"/>
            </a:endParaRPr>
          </a:p>
          <a:p>
            <a:pPr defTabSz="457200"/>
            <a:r>
              <a:rPr lang="en-US" dirty="0">
                <a:solidFill>
                  <a:prstClr val="black"/>
                </a:solidFill>
                <a:latin typeface="Arial" charset="0"/>
                <a:ea typeface="Arial" charset="0"/>
                <a:cs typeface="Arial" charset="0"/>
              </a:rPr>
              <a:t>Director, Comprehensive Weight Control Program </a:t>
            </a:r>
          </a:p>
          <a:p>
            <a:pPr defTabSz="457200"/>
            <a:r>
              <a:rPr lang="en-US" dirty="0">
                <a:solidFill>
                  <a:prstClr val="black"/>
                </a:solidFill>
                <a:latin typeface="Arial" charset="0"/>
                <a:ea typeface="Arial" charset="0"/>
                <a:cs typeface="Arial" charset="0"/>
              </a:rPr>
              <a:t>New York-Presbyterian Hospital/Weill Cornell Medical Center </a:t>
            </a:r>
          </a:p>
          <a:p>
            <a:pPr defTabSz="457200"/>
            <a:r>
              <a:rPr lang="en-US" dirty="0">
                <a:solidFill>
                  <a:prstClr val="black"/>
                </a:solidFill>
                <a:latin typeface="Arial" charset="0"/>
                <a:ea typeface="Arial" charset="0"/>
                <a:cs typeface="Arial" charset="0"/>
              </a:rPr>
              <a:t>New York, </a:t>
            </a:r>
            <a:r>
              <a:rPr lang="en-US" dirty="0" smtClean="0">
                <a:solidFill>
                  <a:prstClr val="black"/>
                </a:solidFill>
                <a:latin typeface="Arial" charset="0"/>
                <a:ea typeface="Arial" charset="0"/>
                <a:cs typeface="Arial" charset="0"/>
              </a:rPr>
              <a:t>NY</a:t>
            </a:r>
          </a:p>
          <a:p>
            <a:pPr defTabSz="457200"/>
            <a:r>
              <a:rPr lang="en-US" dirty="0" err="1" smtClean="0">
                <a:solidFill>
                  <a:prstClr val="black"/>
                </a:solidFill>
                <a:latin typeface="Arial" charset="0"/>
                <a:ea typeface="Arial" charset="0"/>
                <a:cs typeface="Arial" charset="0"/>
              </a:rPr>
              <a:t>ljaronne@med.cornell.edu</a:t>
            </a:r>
            <a:endParaRPr lang="en-US" dirty="0">
              <a:solidFill>
                <a:prstClr val="black"/>
              </a:solidFill>
              <a:latin typeface="Arial" charset="0"/>
              <a:ea typeface="Arial"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85409" y="-1"/>
            <a:ext cx="5051032" cy="6490576"/>
          </a:xfrm>
          <a:prstGeom prst="rect">
            <a:avLst/>
          </a:prstGeom>
        </p:spPr>
      </p:pic>
      <p:sp>
        <p:nvSpPr>
          <p:cNvPr id="5" name="TextBox 4"/>
          <p:cNvSpPr txBox="1"/>
          <p:nvPr/>
        </p:nvSpPr>
        <p:spPr>
          <a:xfrm>
            <a:off x="3366702" y="6490575"/>
            <a:ext cx="5652838" cy="369332"/>
          </a:xfrm>
          <a:prstGeom prst="rect">
            <a:avLst/>
          </a:prstGeom>
          <a:noFill/>
        </p:spPr>
        <p:txBody>
          <a:bodyPr wrap="none" rtlCol="0">
            <a:spAutoFit/>
          </a:bodyPr>
          <a:lstStyle/>
          <a:p>
            <a:r>
              <a:rPr lang="en-US" i="1" baseline="0" dirty="0" err="1" smtClean="0"/>
              <a:t>Crit</a:t>
            </a:r>
            <a:r>
              <a:rPr lang="en-US" i="1" baseline="0" dirty="0" smtClean="0"/>
              <a:t> Rev Food </a:t>
            </a:r>
            <a:r>
              <a:rPr lang="en-US" i="1" baseline="0" dirty="0" err="1" smtClean="0"/>
              <a:t>Sci</a:t>
            </a:r>
            <a:r>
              <a:rPr lang="en-US" i="1" baseline="0" dirty="0" smtClean="0"/>
              <a:t> </a:t>
            </a:r>
            <a:r>
              <a:rPr lang="en-US" i="1" baseline="0" dirty="0" err="1" smtClean="0"/>
              <a:t>Nutr</a:t>
            </a:r>
            <a:r>
              <a:rPr lang="en-US" i="1" baseline="0" dirty="0" smtClean="0"/>
              <a:t>. 2009 November ; 49(10): 868–913</a:t>
            </a:r>
            <a:endParaRPr lang="en-US" dirty="0"/>
          </a:p>
        </p:txBody>
      </p:sp>
      <p:sp>
        <p:nvSpPr>
          <p:cNvPr id="6" name="TextBox 5"/>
          <p:cNvSpPr txBox="1"/>
          <p:nvPr/>
        </p:nvSpPr>
        <p:spPr>
          <a:xfrm>
            <a:off x="209179" y="1096078"/>
            <a:ext cx="3506439" cy="2246769"/>
          </a:xfrm>
          <a:prstGeom prst="rect">
            <a:avLst/>
          </a:prstGeom>
          <a:noFill/>
        </p:spPr>
        <p:txBody>
          <a:bodyPr wrap="none" rtlCol="0">
            <a:spAutoFit/>
          </a:bodyPr>
          <a:lstStyle/>
          <a:p>
            <a:r>
              <a:rPr lang="en-US" sz="2800" b="1" dirty="0" smtClean="0">
                <a:latin typeface="Calibri"/>
                <a:cs typeface="Calibri"/>
              </a:rPr>
              <a:t>Every One Trends UP !</a:t>
            </a:r>
          </a:p>
          <a:p>
            <a:endParaRPr lang="en-US" sz="2800" b="1" dirty="0">
              <a:latin typeface="Calibri"/>
              <a:cs typeface="Calibri"/>
            </a:endParaRPr>
          </a:p>
          <a:p>
            <a:r>
              <a:rPr lang="en-US" sz="2800" b="1" dirty="0" smtClean="0">
                <a:latin typeface="Calibri"/>
                <a:cs typeface="Calibri"/>
              </a:rPr>
              <a:t>There are many </a:t>
            </a:r>
          </a:p>
          <a:p>
            <a:r>
              <a:rPr lang="en-US" sz="2800" b="1" dirty="0">
                <a:latin typeface="Calibri"/>
                <a:cs typeface="Calibri"/>
              </a:rPr>
              <a:t>c</a:t>
            </a:r>
            <a:r>
              <a:rPr lang="en-US" sz="2800" b="1" dirty="0" smtClean="0">
                <a:latin typeface="Calibri"/>
                <a:cs typeface="Calibri"/>
              </a:rPr>
              <a:t>ontributors to the </a:t>
            </a:r>
          </a:p>
          <a:p>
            <a:r>
              <a:rPr lang="en-US" sz="2800" b="1" dirty="0">
                <a:latin typeface="Calibri"/>
                <a:cs typeface="Calibri"/>
              </a:rPr>
              <a:t>e</a:t>
            </a:r>
            <a:r>
              <a:rPr lang="en-US" sz="2800" b="1" dirty="0" smtClean="0">
                <a:latin typeface="Calibri"/>
                <a:cs typeface="Calibri"/>
              </a:rPr>
              <a:t>pidemic of obesity</a:t>
            </a:r>
            <a:endParaRPr lang="en-US" sz="2800" b="1" dirty="0">
              <a:latin typeface="Calibri"/>
              <a:cs typeface="Calibri"/>
            </a:endParaRPr>
          </a:p>
        </p:txBody>
      </p:sp>
      <p:sp>
        <p:nvSpPr>
          <p:cNvPr id="7" name="TextBox 6"/>
          <p:cNvSpPr txBox="1"/>
          <p:nvPr/>
        </p:nvSpPr>
        <p:spPr>
          <a:xfrm>
            <a:off x="3714003" y="293452"/>
            <a:ext cx="2737624" cy="307777"/>
          </a:xfrm>
          <a:prstGeom prst="rect">
            <a:avLst/>
          </a:prstGeom>
          <a:noFill/>
        </p:spPr>
        <p:txBody>
          <a:bodyPr wrap="none" rtlCol="0">
            <a:spAutoFit/>
          </a:bodyPr>
          <a:lstStyle/>
          <a:p>
            <a:r>
              <a:rPr lang="en-US" sz="1400" dirty="0" smtClean="0">
                <a:solidFill>
                  <a:schemeClr val="bg2"/>
                </a:solidFill>
              </a:rPr>
              <a:t>Endocrine Disruptor in Breast Milk</a:t>
            </a:r>
            <a:endParaRPr lang="en-US" sz="1400" dirty="0">
              <a:solidFill>
                <a:schemeClr val="bg2"/>
              </a:solidFill>
            </a:endParaRPr>
          </a:p>
        </p:txBody>
      </p:sp>
      <p:sp>
        <p:nvSpPr>
          <p:cNvPr id="8" name="TextBox 7"/>
          <p:cNvSpPr txBox="1"/>
          <p:nvPr/>
        </p:nvSpPr>
        <p:spPr>
          <a:xfrm>
            <a:off x="6482595" y="261186"/>
            <a:ext cx="1972941" cy="369332"/>
          </a:xfrm>
          <a:prstGeom prst="rect">
            <a:avLst/>
          </a:prstGeom>
          <a:noFill/>
        </p:spPr>
        <p:txBody>
          <a:bodyPr wrap="none" rtlCol="0">
            <a:spAutoFit/>
          </a:bodyPr>
          <a:lstStyle/>
          <a:p>
            <a:r>
              <a:rPr lang="en-US" dirty="0" smtClean="0">
                <a:solidFill>
                  <a:schemeClr val="bg2"/>
                </a:solidFill>
              </a:rPr>
              <a:t>Obesity Prevalence</a:t>
            </a:r>
            <a:endParaRPr lang="en-US" dirty="0">
              <a:solidFill>
                <a:schemeClr val="bg2"/>
              </a:solidFill>
            </a:endParaRPr>
          </a:p>
        </p:txBody>
      </p:sp>
      <p:sp>
        <p:nvSpPr>
          <p:cNvPr id="9" name="TextBox 8"/>
          <p:cNvSpPr txBox="1"/>
          <p:nvPr/>
        </p:nvSpPr>
        <p:spPr>
          <a:xfrm>
            <a:off x="3853703" y="2127339"/>
            <a:ext cx="2260467" cy="307777"/>
          </a:xfrm>
          <a:prstGeom prst="rect">
            <a:avLst/>
          </a:prstGeom>
          <a:noFill/>
        </p:spPr>
        <p:txBody>
          <a:bodyPr wrap="none" rtlCol="0">
            <a:spAutoFit/>
          </a:bodyPr>
          <a:lstStyle/>
          <a:p>
            <a:r>
              <a:rPr lang="en-US" sz="1400" dirty="0" smtClean="0">
                <a:solidFill>
                  <a:schemeClr val="bg2"/>
                </a:solidFill>
              </a:rPr>
              <a:t>Pt Visits with Antipsychotics</a:t>
            </a:r>
            <a:endParaRPr lang="en-US" sz="1400" dirty="0">
              <a:solidFill>
                <a:schemeClr val="bg2"/>
              </a:solidFill>
            </a:endParaRPr>
          </a:p>
        </p:txBody>
      </p:sp>
      <p:sp>
        <p:nvSpPr>
          <p:cNvPr id="10" name="TextBox 9"/>
          <p:cNvSpPr txBox="1"/>
          <p:nvPr/>
        </p:nvSpPr>
        <p:spPr>
          <a:xfrm>
            <a:off x="6412745" y="2108289"/>
            <a:ext cx="1980029" cy="307777"/>
          </a:xfrm>
          <a:prstGeom prst="rect">
            <a:avLst/>
          </a:prstGeom>
          <a:noFill/>
        </p:spPr>
        <p:txBody>
          <a:bodyPr wrap="none" rtlCol="0">
            <a:spAutoFit/>
          </a:bodyPr>
          <a:lstStyle/>
          <a:p>
            <a:r>
              <a:rPr lang="en-US" sz="1400" dirty="0" smtClean="0">
                <a:solidFill>
                  <a:schemeClr val="bg2"/>
                </a:solidFill>
              </a:rPr>
              <a:t>Mother’s Age at 1</a:t>
            </a:r>
            <a:r>
              <a:rPr lang="en-US" sz="1400" baseline="30000" dirty="0" smtClean="0">
                <a:solidFill>
                  <a:schemeClr val="bg2"/>
                </a:solidFill>
              </a:rPr>
              <a:t>st</a:t>
            </a:r>
            <a:r>
              <a:rPr lang="en-US" sz="1400" dirty="0" smtClean="0">
                <a:solidFill>
                  <a:schemeClr val="bg2"/>
                </a:solidFill>
              </a:rPr>
              <a:t> Birth</a:t>
            </a:r>
            <a:endParaRPr lang="en-US" sz="1400" dirty="0">
              <a:solidFill>
                <a:schemeClr val="bg2"/>
              </a:solidFill>
            </a:endParaRPr>
          </a:p>
        </p:txBody>
      </p:sp>
      <p:sp>
        <p:nvSpPr>
          <p:cNvPr id="11" name="TextBox 10"/>
          <p:cNvSpPr txBox="1"/>
          <p:nvPr/>
        </p:nvSpPr>
        <p:spPr>
          <a:xfrm>
            <a:off x="6317495" y="3944186"/>
            <a:ext cx="2238989" cy="307777"/>
          </a:xfrm>
          <a:prstGeom prst="rect">
            <a:avLst/>
          </a:prstGeom>
          <a:noFill/>
        </p:spPr>
        <p:txBody>
          <a:bodyPr wrap="none" rtlCol="0">
            <a:spAutoFit/>
          </a:bodyPr>
          <a:lstStyle/>
          <a:p>
            <a:r>
              <a:rPr lang="en-US" sz="1400" dirty="0" smtClean="0">
                <a:solidFill>
                  <a:schemeClr val="bg2"/>
                </a:solidFill>
              </a:rPr>
              <a:t>Prevalence Air Conditioning</a:t>
            </a:r>
            <a:endParaRPr lang="en-US" sz="1400" dirty="0">
              <a:solidFill>
                <a:schemeClr val="bg2"/>
              </a:solidFill>
            </a:endParaRPr>
          </a:p>
        </p:txBody>
      </p:sp>
      <p:sp>
        <p:nvSpPr>
          <p:cNvPr id="12" name="TextBox 11"/>
          <p:cNvSpPr txBox="1"/>
          <p:nvPr/>
        </p:nvSpPr>
        <p:spPr>
          <a:xfrm>
            <a:off x="4310903" y="3944186"/>
            <a:ext cx="1505540" cy="307777"/>
          </a:xfrm>
          <a:prstGeom prst="rect">
            <a:avLst/>
          </a:prstGeom>
          <a:noFill/>
        </p:spPr>
        <p:txBody>
          <a:bodyPr wrap="none" rtlCol="0">
            <a:spAutoFit/>
          </a:bodyPr>
          <a:lstStyle/>
          <a:p>
            <a:r>
              <a:rPr lang="en-US" sz="1400" dirty="0" smtClean="0">
                <a:solidFill>
                  <a:schemeClr val="bg2"/>
                </a:solidFill>
              </a:rPr>
              <a:t>Hours Awake/Day</a:t>
            </a:r>
            <a:endParaRPr lang="en-US" sz="1400" dirty="0">
              <a:solidFill>
                <a:schemeClr val="bg2"/>
              </a:solidFill>
            </a:endParaRPr>
          </a:p>
        </p:txBody>
      </p:sp>
    </p:spTree>
    <p:extLst>
      <p:ext uri="{BB962C8B-B14F-4D97-AF65-F5344CB8AC3E}">
        <p14:creationId xmlns:p14="http://schemas.microsoft.com/office/powerpoint/2010/main" val="29485910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1027"/>
          <p:cNvSpPr txBox="1">
            <a:spLocks noChangeArrowheads="1"/>
          </p:cNvSpPr>
          <p:nvPr/>
        </p:nvSpPr>
        <p:spPr bwMode="auto">
          <a:xfrm>
            <a:off x="4724400" y="1828800"/>
            <a:ext cx="3962400" cy="457200"/>
          </a:xfrm>
          <a:prstGeom prst="rect">
            <a:avLst/>
          </a:prstGeom>
          <a:noFill/>
          <a:ln w="9525">
            <a:noFill/>
            <a:miter lim="800000"/>
            <a:headEnd/>
            <a:tailEnd/>
          </a:ln>
        </p:spPr>
        <p:txBody>
          <a:bodyPr>
            <a:prstTxWarp prst="textNoShape">
              <a:avLst/>
            </a:prstTxWarp>
            <a:spAutoFit/>
          </a:bodyPr>
          <a:lstStyle/>
          <a:p>
            <a:pPr fontAlgn="base">
              <a:spcBef>
                <a:spcPct val="50000"/>
              </a:spcBef>
              <a:spcAft>
                <a:spcPct val="0"/>
              </a:spcAft>
            </a:pPr>
            <a:endParaRPr lang="en-US" sz="2400" b="1">
              <a:solidFill>
                <a:srgbClr val="FFFFFF"/>
              </a:solidFill>
              <a:latin typeface="Arial" pitchFamily="-109" charset="0"/>
            </a:endParaRPr>
          </a:p>
        </p:txBody>
      </p:sp>
      <p:pic>
        <p:nvPicPr>
          <p:cNvPr id="104453" name="Picture 1029"/>
          <p:cNvPicPr>
            <a:picLocks noChangeAspect="1" noChangeArrowheads="1"/>
          </p:cNvPicPr>
          <p:nvPr/>
        </p:nvPicPr>
        <p:blipFill>
          <a:blip r:embed="rId3" cstate="print"/>
          <a:srcRect/>
          <a:stretch>
            <a:fillRect/>
          </a:stretch>
        </p:blipFill>
        <p:spPr bwMode="auto">
          <a:xfrm>
            <a:off x="3636963" y="1328738"/>
            <a:ext cx="4276725" cy="4079875"/>
          </a:xfrm>
          <a:prstGeom prst="rect">
            <a:avLst/>
          </a:prstGeom>
          <a:noFill/>
          <a:ln w="9525">
            <a:noFill/>
            <a:miter lim="800000"/>
            <a:headEnd/>
            <a:tailEnd/>
          </a:ln>
        </p:spPr>
      </p:pic>
      <p:sp>
        <p:nvSpPr>
          <p:cNvPr id="104454" name="Rectangle 1030"/>
          <p:cNvSpPr>
            <a:spLocks noChangeArrowheads="1"/>
          </p:cNvSpPr>
          <p:nvPr/>
        </p:nvSpPr>
        <p:spPr bwMode="auto">
          <a:xfrm>
            <a:off x="188770" y="3598228"/>
            <a:ext cx="3549370" cy="892552"/>
          </a:xfrm>
          <a:prstGeom prst="rect">
            <a:avLst/>
          </a:prstGeom>
          <a:noFill/>
          <a:ln w="9525">
            <a:solidFill>
              <a:schemeClr val="accent4"/>
            </a:solidFill>
            <a:miter lim="800000"/>
            <a:headEnd/>
            <a:tailEnd/>
          </a:ln>
        </p:spPr>
        <p:txBody>
          <a:bodyPr wrap="none">
            <a:prstTxWarp prst="textNoShape">
              <a:avLst/>
            </a:prstTxWarp>
            <a:spAutoFit/>
          </a:bodyPr>
          <a:lstStyle/>
          <a:p>
            <a:pPr fontAlgn="base">
              <a:spcBef>
                <a:spcPct val="0"/>
              </a:spcBef>
              <a:spcAft>
                <a:spcPct val="0"/>
              </a:spcAft>
              <a:buFont typeface="Symbol" pitchFamily="-109" charset="2"/>
              <a:buChar char="­"/>
            </a:pPr>
            <a:r>
              <a:rPr lang="en-US" sz="2600" b="1" dirty="0">
                <a:solidFill>
                  <a:srgbClr val="FFFFFF"/>
                </a:solidFill>
                <a:latin typeface="Arial" pitchFamily="-109" charset="0"/>
              </a:rPr>
              <a:t>Food intake</a:t>
            </a:r>
          </a:p>
          <a:p>
            <a:pPr fontAlgn="base">
              <a:spcBef>
                <a:spcPct val="0"/>
              </a:spcBef>
              <a:spcAft>
                <a:spcPct val="0"/>
              </a:spcAft>
              <a:buFont typeface="Symbol" pitchFamily="-109" charset="2"/>
              <a:buNone/>
            </a:pPr>
            <a:r>
              <a:rPr lang="en-US" sz="2600" b="1" dirty="0">
                <a:solidFill>
                  <a:srgbClr val="FFFFFF"/>
                </a:solidFill>
                <a:latin typeface="Symbol" pitchFamily="-109" charset="2"/>
              </a:rPr>
              <a:t>¯ </a:t>
            </a:r>
            <a:r>
              <a:rPr lang="en-US" sz="2600" b="1" dirty="0">
                <a:solidFill>
                  <a:srgbClr val="FFFFFF"/>
                </a:solidFill>
                <a:latin typeface="Arial" pitchFamily="-109" charset="0"/>
              </a:rPr>
              <a:t>energy expenditure</a:t>
            </a:r>
          </a:p>
        </p:txBody>
      </p:sp>
      <p:sp>
        <p:nvSpPr>
          <p:cNvPr id="104455" name="Rectangle 1031"/>
          <p:cNvSpPr>
            <a:spLocks noChangeArrowheads="1"/>
          </p:cNvSpPr>
          <p:nvPr/>
        </p:nvSpPr>
        <p:spPr bwMode="auto">
          <a:xfrm>
            <a:off x="3608197" y="5599176"/>
            <a:ext cx="3689350" cy="955675"/>
          </a:xfrm>
          <a:prstGeom prst="rect">
            <a:avLst/>
          </a:prstGeom>
          <a:noFill/>
          <a:ln w="9525">
            <a:solidFill>
              <a:schemeClr val="accent4"/>
            </a:solidFill>
            <a:miter lim="800000"/>
            <a:headEnd/>
            <a:tailEnd/>
          </a:ln>
        </p:spPr>
        <p:txBody>
          <a:bodyPr wrap="none">
            <a:prstTxWarp prst="textNoShape">
              <a:avLst/>
            </a:prstTxWarp>
            <a:spAutoFit/>
          </a:bodyPr>
          <a:lstStyle/>
          <a:p>
            <a:pPr fontAlgn="base">
              <a:spcBef>
                <a:spcPct val="0"/>
              </a:spcBef>
              <a:spcAft>
                <a:spcPct val="0"/>
              </a:spcAft>
              <a:buFont typeface="Symbol" pitchFamily="-109" charset="2"/>
              <a:buChar char="¯"/>
            </a:pPr>
            <a:r>
              <a:rPr lang="en-US" sz="2800" b="1" dirty="0">
                <a:solidFill>
                  <a:srgbClr val="FFFFFF"/>
                </a:solidFill>
                <a:latin typeface="Arial" pitchFamily="-109" charset="0"/>
              </a:rPr>
              <a:t>food intake </a:t>
            </a:r>
          </a:p>
          <a:p>
            <a:pPr fontAlgn="base">
              <a:spcBef>
                <a:spcPct val="0"/>
              </a:spcBef>
              <a:spcAft>
                <a:spcPct val="0"/>
              </a:spcAft>
              <a:buFont typeface="Symbol" pitchFamily="-109" charset="2"/>
              <a:buNone/>
            </a:pPr>
            <a:r>
              <a:rPr lang="en-US" sz="2800" b="1" dirty="0">
                <a:solidFill>
                  <a:srgbClr val="FFFFFF"/>
                </a:solidFill>
                <a:latin typeface="Symbol" pitchFamily="-109" charset="2"/>
              </a:rPr>
              <a:t>­</a:t>
            </a:r>
            <a:r>
              <a:rPr lang="en-US" sz="2800" b="1" dirty="0">
                <a:solidFill>
                  <a:srgbClr val="FFFFFF"/>
                </a:solidFill>
                <a:latin typeface="Arial" pitchFamily="-109" charset="0"/>
              </a:rPr>
              <a:t>energy expenditure</a:t>
            </a:r>
          </a:p>
        </p:txBody>
      </p:sp>
      <p:sp>
        <p:nvSpPr>
          <p:cNvPr id="104456" name="Line 1032"/>
          <p:cNvSpPr>
            <a:spLocks noChangeShapeType="1"/>
          </p:cNvSpPr>
          <p:nvPr/>
        </p:nvSpPr>
        <p:spPr bwMode="auto">
          <a:xfrm flipH="1" flipV="1">
            <a:off x="5626100" y="4597400"/>
            <a:ext cx="215900" cy="977900"/>
          </a:xfrm>
          <a:prstGeom prst="line">
            <a:avLst/>
          </a:prstGeom>
          <a:noFill/>
          <a:ln w="38100">
            <a:solidFill>
              <a:schemeClr val="accent4"/>
            </a:solidFill>
            <a:round/>
            <a:headEnd/>
            <a:tailEnd type="triangle" w="med" len="med"/>
          </a:ln>
        </p:spPr>
        <p:txBody>
          <a:bodyPr>
            <a:prstTxWarp prst="textNoShape">
              <a:avLst/>
            </a:prstTxWarp>
          </a:bodyPr>
          <a:lstStyle/>
          <a:p>
            <a:pPr fontAlgn="base">
              <a:spcBef>
                <a:spcPct val="0"/>
              </a:spcBef>
              <a:spcAft>
                <a:spcPct val="0"/>
              </a:spcAft>
            </a:pPr>
            <a:endParaRPr lang="en-US" b="1">
              <a:solidFill>
                <a:srgbClr val="FFFFFF"/>
              </a:solidFill>
              <a:latin typeface="Arial" pitchFamily="-109" charset="0"/>
            </a:endParaRPr>
          </a:p>
        </p:txBody>
      </p:sp>
      <p:sp>
        <p:nvSpPr>
          <p:cNvPr id="23" name="Title 22"/>
          <p:cNvSpPr>
            <a:spLocks noGrp="1"/>
          </p:cNvSpPr>
          <p:nvPr>
            <p:ph type="title"/>
          </p:nvPr>
        </p:nvSpPr>
        <p:spPr/>
        <p:txBody>
          <a:bodyPr>
            <a:normAutofit fontScale="90000"/>
          </a:bodyPr>
          <a:lstStyle/>
          <a:p>
            <a:r>
              <a:rPr lang="en-US" dirty="0" smtClean="0"/>
              <a:t>Obesity Seems to Overload Critical Brain Pathways</a:t>
            </a:r>
            <a:endParaRPr lang="en-US" dirty="0"/>
          </a:p>
        </p:txBody>
      </p:sp>
      <p:sp>
        <p:nvSpPr>
          <p:cNvPr id="25" name="Footer Placeholder 24"/>
          <p:cNvSpPr>
            <a:spLocks noGrp="1"/>
          </p:cNvSpPr>
          <p:nvPr>
            <p:ph type="ftr" sz="quarter" idx="11"/>
          </p:nvPr>
        </p:nvSpPr>
        <p:spPr/>
        <p:txBody>
          <a:bodyPr/>
          <a:lstStyle/>
          <a:p>
            <a:r>
              <a:rPr lang="en-US" i="1" dirty="0" smtClean="0">
                <a:solidFill>
                  <a:prstClr val="white"/>
                </a:solidFill>
              </a:rPr>
              <a:t>Science.</a:t>
            </a:r>
            <a:r>
              <a:rPr lang="en-US" dirty="0" smtClean="0">
                <a:solidFill>
                  <a:prstClr val="white"/>
                </a:solidFill>
              </a:rPr>
              <a:t> Feb 7, 2003. </a:t>
            </a:r>
            <a:r>
              <a:rPr lang="en-US" dirty="0" err="1" smtClean="0">
                <a:solidFill>
                  <a:prstClr val="white"/>
                </a:solidFill>
              </a:rPr>
              <a:t>Vol</a:t>
            </a:r>
            <a:r>
              <a:rPr lang="en-US" dirty="0" smtClean="0">
                <a:solidFill>
                  <a:prstClr val="white"/>
                </a:solidFill>
              </a:rPr>
              <a:t> 299.</a:t>
            </a:r>
          </a:p>
          <a:p>
            <a:r>
              <a:rPr lang="en-US" dirty="0" smtClean="0">
                <a:solidFill>
                  <a:prstClr val="white"/>
                </a:solidFill>
              </a:rPr>
              <a:t>Illustration by Katharine </a:t>
            </a:r>
            <a:r>
              <a:rPr lang="en-US" dirty="0" err="1" smtClean="0">
                <a:solidFill>
                  <a:prstClr val="white"/>
                </a:solidFill>
              </a:rPr>
              <a:t>Sutliff</a:t>
            </a:r>
            <a:endParaRPr lang="en-US" dirty="0" smtClean="0">
              <a:solidFill>
                <a:prstClr val="white"/>
              </a:solidFill>
            </a:endParaRPr>
          </a:p>
        </p:txBody>
      </p:sp>
      <p:sp>
        <p:nvSpPr>
          <p:cNvPr id="2" name="Connector 1"/>
          <p:cNvSpPr/>
          <p:nvPr/>
        </p:nvSpPr>
        <p:spPr>
          <a:xfrm>
            <a:off x="3810000" y="2133600"/>
            <a:ext cx="2667000" cy="3352800"/>
          </a:xfrm>
          <a:prstGeom prst="flowChartConnector">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47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endParaRPr lang="en-US">
              <a:ea typeface="ＭＳ Ｐゴシック" pitchFamily="1" charset="-128"/>
              <a:cs typeface="ＭＳ Ｐゴシック" pitchFamily="1" charset="-128"/>
            </a:endParaRPr>
          </a:p>
        </p:txBody>
      </p:sp>
      <p:sp>
        <p:nvSpPr>
          <p:cNvPr id="63491" name="Content Placeholder 2"/>
          <p:cNvSpPr>
            <a:spLocks noGrp="1"/>
          </p:cNvSpPr>
          <p:nvPr>
            <p:ph idx="1"/>
          </p:nvPr>
        </p:nvSpPr>
        <p:spPr/>
        <p:txBody>
          <a:bodyPr/>
          <a:lstStyle/>
          <a:p>
            <a:endParaRPr lang="en-US">
              <a:ea typeface="ＭＳ Ｐゴシック" pitchFamily="1" charset="-128"/>
              <a:cs typeface="ＭＳ Ｐゴシック" pitchFamily="1" charset="-128"/>
            </a:endParaRPr>
          </a:p>
        </p:txBody>
      </p:sp>
      <p:pic>
        <p:nvPicPr>
          <p:cNvPr id="63492" name="Picture 3"/>
          <p:cNvPicPr>
            <a:picLocks noChangeAspect="1"/>
          </p:cNvPicPr>
          <p:nvPr/>
        </p:nvPicPr>
        <p:blipFill>
          <a:blip r:embed="rId2"/>
          <a:srcRect/>
          <a:stretch>
            <a:fillRect/>
          </a:stretch>
        </p:blipFill>
        <p:spPr bwMode="auto">
          <a:xfrm>
            <a:off x="-88900" y="12700"/>
            <a:ext cx="9321800" cy="6514861"/>
          </a:xfrm>
          <a:prstGeom prst="rect">
            <a:avLst/>
          </a:prstGeom>
          <a:noFill/>
          <a:ln w="9525">
            <a:noFill/>
            <a:miter lim="800000"/>
            <a:headEnd/>
            <a:tailEnd/>
          </a:ln>
        </p:spPr>
      </p:pic>
      <p:sp>
        <p:nvSpPr>
          <p:cNvPr id="5" name="TextBox 4"/>
          <p:cNvSpPr txBox="1"/>
          <p:nvPr/>
        </p:nvSpPr>
        <p:spPr>
          <a:xfrm>
            <a:off x="782611" y="6527561"/>
            <a:ext cx="7075374" cy="369332"/>
          </a:xfrm>
          <a:prstGeom prst="rect">
            <a:avLst/>
          </a:prstGeom>
          <a:noFill/>
        </p:spPr>
        <p:txBody>
          <a:bodyPr wrap="none" rtlCol="0">
            <a:spAutoFit/>
          </a:bodyPr>
          <a:lstStyle/>
          <a:p>
            <a:r>
              <a:rPr lang="en-US" dirty="0" smtClean="0"/>
              <a:t>J </a:t>
            </a:r>
            <a:r>
              <a:rPr lang="en-US" dirty="0" err="1" smtClean="0"/>
              <a:t>Clin</a:t>
            </a:r>
            <a:r>
              <a:rPr lang="en-US" dirty="0" smtClean="0"/>
              <a:t> Invest. 2012 Jan 3;122(1):153-62. </a:t>
            </a:r>
            <a:r>
              <a:rPr lang="en-US" dirty="0" err="1" smtClean="0"/>
              <a:t>doi</a:t>
            </a:r>
            <a:r>
              <a:rPr lang="en-US" dirty="0" smtClean="0"/>
              <a:t>: 10.1172/JCI59660. </a:t>
            </a:r>
            <a:r>
              <a:rPr lang="en-US" dirty="0" err="1" smtClean="0"/>
              <a:t>Epub</a:t>
            </a:r>
            <a:r>
              <a:rPr lang="en-US" dirty="0" smtClean="0"/>
              <a:t> 2011 </a:t>
            </a:r>
            <a:endParaRPr lang="en-US" dirty="0"/>
          </a:p>
        </p:txBody>
      </p:sp>
    </p:spTree>
    <p:extLst>
      <p:ext uri="{BB962C8B-B14F-4D97-AF65-F5344CB8AC3E}">
        <p14:creationId xmlns:p14="http://schemas.microsoft.com/office/powerpoint/2010/main" val="33997208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r>
              <a:rPr lang="en-US"/>
              <a:t>What’s Fattening About Fattening Food?</a:t>
            </a:r>
          </a:p>
        </p:txBody>
      </p:sp>
      <p:sp>
        <p:nvSpPr>
          <p:cNvPr id="28675" name="Text Box 3"/>
          <p:cNvSpPr txBox="1">
            <a:spLocks noChangeArrowheads="1"/>
          </p:cNvSpPr>
          <p:nvPr/>
        </p:nvSpPr>
        <p:spPr bwMode="auto">
          <a:xfrm>
            <a:off x="457200" y="2152650"/>
            <a:ext cx="11950700" cy="2062103"/>
          </a:xfrm>
          <a:prstGeom prst="rect">
            <a:avLst/>
          </a:prstGeom>
          <a:noFill/>
          <a:ln w="9525">
            <a:noFill/>
            <a:miter lim="800000"/>
            <a:headEnd/>
            <a:tailEnd/>
          </a:ln>
        </p:spPr>
        <p:txBody>
          <a:bodyPr>
            <a:prstTxWarp prst="textNoShape">
              <a:avLst/>
            </a:prstTxWarp>
            <a:spAutoFit/>
          </a:bodyPr>
          <a:lstStyle/>
          <a:p>
            <a:r>
              <a:rPr lang="en-US" sz="3200" dirty="0"/>
              <a:t>Has too many calories</a:t>
            </a:r>
          </a:p>
          <a:p>
            <a:r>
              <a:rPr lang="en-US" sz="3200" dirty="0"/>
              <a:t>Has too much starch, sugar, and </a:t>
            </a:r>
            <a:r>
              <a:rPr lang="en-US" sz="3200" dirty="0" smtClean="0"/>
              <a:t>fat</a:t>
            </a:r>
          </a:p>
          <a:p>
            <a:r>
              <a:rPr lang="en-US" sz="3200" dirty="0" smtClean="0"/>
              <a:t>It is cheap</a:t>
            </a:r>
          </a:p>
          <a:p>
            <a:endParaRPr lang="en-US" sz="3200" dirty="0"/>
          </a:p>
        </p:txBody>
      </p:sp>
      <p:sp>
        <p:nvSpPr>
          <p:cNvPr id="24580" name="Text Box 4"/>
          <p:cNvSpPr txBox="1">
            <a:spLocks noChangeArrowheads="1"/>
          </p:cNvSpPr>
          <p:nvPr/>
        </p:nvSpPr>
        <p:spPr bwMode="auto">
          <a:xfrm>
            <a:off x="403225" y="3763607"/>
            <a:ext cx="8093075" cy="2339102"/>
          </a:xfrm>
          <a:prstGeom prst="rect">
            <a:avLst/>
          </a:prstGeom>
          <a:noFill/>
          <a:ln w="9525">
            <a:noFill/>
            <a:miter lim="800000"/>
            <a:headEnd/>
            <a:tailEnd/>
          </a:ln>
        </p:spPr>
        <p:txBody>
          <a:bodyPr>
            <a:prstTxWarp prst="textNoShape">
              <a:avLst/>
            </a:prstTxWarp>
            <a:spAutoFit/>
          </a:bodyPr>
          <a:lstStyle/>
          <a:p>
            <a:r>
              <a:rPr lang="en-US" sz="3200" u="sng" dirty="0" smtClean="0"/>
              <a:t>Damages</a:t>
            </a:r>
            <a:r>
              <a:rPr lang="en-US" sz="3200" dirty="0" smtClean="0"/>
              <a:t> your hypothalamic POMC neurons more than healthy food, so you lose neurons </a:t>
            </a:r>
            <a:r>
              <a:rPr lang="en-US" sz="3200" u="sng" dirty="0" smtClean="0"/>
              <a:t>and your brain thinks you’re losing weight</a:t>
            </a:r>
            <a:r>
              <a:rPr lang="en-US" sz="3200" dirty="0" smtClean="0"/>
              <a:t>, even though you are gaining weight!</a:t>
            </a:r>
            <a:endParaRPr lang="en-US" sz="3200" dirty="0"/>
          </a:p>
          <a:p>
            <a:endParaRPr lang="en-US" dirty="0">
              <a:solidFill>
                <a:schemeClr val="tx2"/>
              </a:solidFill>
            </a:endParaRPr>
          </a:p>
        </p:txBody>
      </p:sp>
    </p:spTree>
    <p:extLst>
      <p:ext uri="{BB962C8B-B14F-4D97-AF65-F5344CB8AC3E}">
        <p14:creationId xmlns:p14="http://schemas.microsoft.com/office/powerpoint/2010/main" val="2424140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dissolve">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81200" y="381000"/>
            <a:ext cx="4813300" cy="603725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Grp="1" noChangeArrowheads="1"/>
          </p:cNvSpPr>
          <p:nvPr>
            <p:ph type="title"/>
          </p:nvPr>
        </p:nvSpPr>
        <p:spPr>
          <a:xfrm>
            <a:off x="749300" y="152400"/>
            <a:ext cx="7772400" cy="1143000"/>
          </a:xfrm>
        </p:spPr>
        <p:txBody>
          <a:bodyPr/>
          <a:lstStyle/>
          <a:p>
            <a:r>
              <a:rPr lang="en-US" sz="3600" dirty="0" smtClean="0">
                <a:ea typeface="ＭＳ Ｐゴシック" charset="-128"/>
                <a:cs typeface="ＭＳ Ｐゴシック" charset="-128"/>
              </a:rPr>
              <a:t>Why Do Doctors Care About Weight? </a:t>
            </a:r>
            <a:r>
              <a:rPr lang="en-US" sz="3200" dirty="0" smtClean="0"/>
              <a:t>Weight Gain Causes More Than 60 Diseases!</a:t>
            </a:r>
            <a:endParaRPr lang="en-US" sz="3200" dirty="0">
              <a:ea typeface="ＭＳ Ｐゴシック" charset="-128"/>
              <a:cs typeface="ＭＳ Ｐゴシック" charset="-128"/>
            </a:endParaRPr>
          </a:p>
        </p:txBody>
      </p:sp>
      <p:sp>
        <p:nvSpPr>
          <p:cNvPr id="64515" name="Rectangle 1027"/>
          <p:cNvSpPr>
            <a:spLocks noChangeArrowheads="1"/>
          </p:cNvSpPr>
          <p:nvPr/>
        </p:nvSpPr>
        <p:spPr bwMode="auto">
          <a:xfrm>
            <a:off x="6286500" y="5816600"/>
            <a:ext cx="1717675" cy="1320800"/>
          </a:xfrm>
          <a:prstGeom prst="rect">
            <a:avLst/>
          </a:prstGeom>
          <a:noFill/>
          <a:ln w="12700">
            <a:noFill/>
            <a:miter lim="800000"/>
            <a:headEnd/>
            <a:tailEnd/>
          </a:ln>
        </p:spPr>
        <p:txBody>
          <a:bodyPr lIns="90488" tIns="44450" rIns="90488" bIns="44450">
            <a:prstTxWarp prst="textNoShape">
              <a:avLst/>
            </a:prstTxWarp>
            <a:spAutoFit/>
          </a:bodyPr>
          <a:lstStyle/>
          <a:p>
            <a:pPr defTabSz="762000" eaLnBrk="0" fontAlgn="base" hangingPunct="0">
              <a:spcBef>
                <a:spcPct val="0"/>
              </a:spcBef>
              <a:spcAft>
                <a:spcPct val="0"/>
              </a:spcAft>
            </a:pPr>
            <a:r>
              <a:rPr lang="en-US" sz="2000">
                <a:solidFill>
                  <a:srgbClr val="FFFF00"/>
                </a:solidFill>
                <a:latin typeface="Arial" charset="0"/>
              </a:rPr>
              <a:t>Phlebitis</a:t>
            </a:r>
          </a:p>
          <a:p>
            <a:pPr defTabSz="762000" eaLnBrk="0" fontAlgn="base" hangingPunct="0">
              <a:spcBef>
                <a:spcPct val="0"/>
              </a:spcBef>
              <a:spcAft>
                <a:spcPct val="0"/>
              </a:spcAft>
            </a:pPr>
            <a:r>
              <a:rPr lang="en-US" sz="2000">
                <a:solidFill>
                  <a:srgbClr val="FFFFFF"/>
                </a:solidFill>
                <a:latin typeface="Arial" charset="0"/>
              </a:rPr>
              <a:t>venous stasis</a:t>
            </a:r>
          </a:p>
          <a:p>
            <a:pPr defTabSz="762000" eaLnBrk="0" fontAlgn="base" hangingPunct="0">
              <a:spcBef>
                <a:spcPct val="0"/>
              </a:spcBef>
              <a:spcAft>
                <a:spcPct val="0"/>
              </a:spcAft>
            </a:pPr>
            <a:endParaRPr lang="en-US" sz="2000">
              <a:solidFill>
                <a:srgbClr val="FFFFFF"/>
              </a:solidFill>
              <a:latin typeface="Arial" charset="0"/>
            </a:endParaRPr>
          </a:p>
        </p:txBody>
      </p:sp>
      <p:sp>
        <p:nvSpPr>
          <p:cNvPr id="64516" name="Rectangle 1028"/>
          <p:cNvSpPr>
            <a:spLocks noChangeArrowheads="1"/>
          </p:cNvSpPr>
          <p:nvPr/>
        </p:nvSpPr>
        <p:spPr bwMode="auto">
          <a:xfrm>
            <a:off x="711200" y="6359525"/>
            <a:ext cx="1897063" cy="457200"/>
          </a:xfrm>
          <a:prstGeom prst="rect">
            <a:avLst/>
          </a:prstGeom>
          <a:noFill/>
          <a:ln w="12700">
            <a:noFill/>
            <a:miter lim="800000"/>
            <a:headEnd/>
            <a:tailEnd/>
          </a:ln>
        </p:spPr>
        <p:txBody>
          <a:bodyPr wrap="none" anchor="ct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17" name="Rectangle 1029"/>
          <p:cNvSpPr>
            <a:spLocks noChangeArrowheads="1"/>
          </p:cNvSpPr>
          <p:nvPr/>
        </p:nvSpPr>
        <p:spPr bwMode="auto">
          <a:xfrm>
            <a:off x="3149600" y="6359525"/>
            <a:ext cx="2844800" cy="457200"/>
          </a:xfrm>
          <a:prstGeom prst="rect">
            <a:avLst/>
          </a:prstGeom>
          <a:noFill/>
          <a:ln w="12700">
            <a:noFill/>
            <a:miter lim="800000"/>
            <a:headEnd/>
            <a:tailEnd/>
          </a:ln>
        </p:spPr>
        <p:txBody>
          <a:bodyPr wrap="none" anchor="ct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18" name="Freeform 1030"/>
          <p:cNvSpPr>
            <a:spLocks/>
          </p:cNvSpPr>
          <p:nvPr/>
        </p:nvSpPr>
        <p:spPr bwMode="auto">
          <a:xfrm>
            <a:off x="4467225" y="6270625"/>
            <a:ext cx="49213" cy="88900"/>
          </a:xfrm>
          <a:custGeom>
            <a:avLst/>
            <a:gdLst>
              <a:gd name="T0" fmla="*/ 2147483647 w 35"/>
              <a:gd name="T1" fmla="*/ 0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0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56"/>
              <a:gd name="T68" fmla="*/ 35 w 35"/>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56">
                <a:moveTo>
                  <a:pt x="34" y="0"/>
                </a:moveTo>
                <a:lnTo>
                  <a:pt x="21" y="20"/>
                </a:lnTo>
                <a:lnTo>
                  <a:pt x="20" y="23"/>
                </a:lnTo>
                <a:lnTo>
                  <a:pt x="16" y="31"/>
                </a:lnTo>
                <a:lnTo>
                  <a:pt x="11" y="38"/>
                </a:lnTo>
                <a:lnTo>
                  <a:pt x="9" y="41"/>
                </a:lnTo>
                <a:lnTo>
                  <a:pt x="6" y="45"/>
                </a:lnTo>
                <a:lnTo>
                  <a:pt x="5" y="48"/>
                </a:lnTo>
                <a:lnTo>
                  <a:pt x="3" y="50"/>
                </a:lnTo>
                <a:lnTo>
                  <a:pt x="2" y="52"/>
                </a:lnTo>
                <a:lnTo>
                  <a:pt x="0" y="54"/>
                </a:lnTo>
                <a:lnTo>
                  <a:pt x="1" y="55"/>
                </a:lnTo>
                <a:lnTo>
                  <a:pt x="2" y="53"/>
                </a:lnTo>
                <a:lnTo>
                  <a:pt x="3" y="51"/>
                </a:lnTo>
                <a:lnTo>
                  <a:pt x="5" y="48"/>
                </a:lnTo>
                <a:lnTo>
                  <a:pt x="7" y="46"/>
                </a:lnTo>
                <a:lnTo>
                  <a:pt x="9" y="42"/>
                </a:lnTo>
                <a:lnTo>
                  <a:pt x="12" y="39"/>
                </a:lnTo>
                <a:lnTo>
                  <a:pt x="16" y="32"/>
                </a:lnTo>
                <a:lnTo>
                  <a:pt x="20" y="25"/>
                </a:lnTo>
                <a:lnTo>
                  <a:pt x="21" y="22"/>
                </a:lnTo>
                <a:lnTo>
                  <a:pt x="34" y="0"/>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19" name="Freeform 1031"/>
          <p:cNvSpPr>
            <a:spLocks/>
          </p:cNvSpPr>
          <p:nvPr/>
        </p:nvSpPr>
        <p:spPr bwMode="auto">
          <a:xfrm>
            <a:off x="4443413" y="6345238"/>
            <a:ext cx="42862" cy="41275"/>
          </a:xfrm>
          <a:custGeom>
            <a:avLst/>
            <a:gdLst>
              <a:gd name="T0" fmla="*/ 2147483647 w 30"/>
              <a:gd name="T1" fmla="*/ 0 h 26"/>
              <a:gd name="T2" fmla="*/ 2147483647 w 30"/>
              <a:gd name="T3" fmla="*/ 2147483647 h 26"/>
              <a:gd name="T4" fmla="*/ 2147483647 w 30"/>
              <a:gd name="T5" fmla="*/ 2147483647 h 26"/>
              <a:gd name="T6" fmla="*/ 2147483647 w 30"/>
              <a:gd name="T7" fmla="*/ 2147483647 h 26"/>
              <a:gd name="T8" fmla="*/ 2147483647 w 30"/>
              <a:gd name="T9" fmla="*/ 2147483647 h 26"/>
              <a:gd name="T10" fmla="*/ 2147483647 w 30"/>
              <a:gd name="T11" fmla="*/ 2147483647 h 26"/>
              <a:gd name="T12" fmla="*/ 2147483647 w 30"/>
              <a:gd name="T13" fmla="*/ 2147483647 h 26"/>
              <a:gd name="T14" fmla="*/ 2147483647 w 30"/>
              <a:gd name="T15" fmla="*/ 2147483647 h 26"/>
              <a:gd name="T16" fmla="*/ 2147483647 w 30"/>
              <a:gd name="T17" fmla="*/ 2147483647 h 26"/>
              <a:gd name="T18" fmla="*/ 0 w 30"/>
              <a:gd name="T19" fmla="*/ 2147483647 h 26"/>
              <a:gd name="T20" fmla="*/ 0 w 30"/>
              <a:gd name="T21" fmla="*/ 2147483647 h 26"/>
              <a:gd name="T22" fmla="*/ 2147483647 w 30"/>
              <a:gd name="T23" fmla="*/ 2147483647 h 26"/>
              <a:gd name="T24" fmla="*/ 2147483647 w 30"/>
              <a:gd name="T25" fmla="*/ 2147483647 h 26"/>
              <a:gd name="T26" fmla="*/ 2147483647 w 30"/>
              <a:gd name="T27" fmla="*/ 2147483647 h 26"/>
              <a:gd name="T28" fmla="*/ 2147483647 w 30"/>
              <a:gd name="T29" fmla="*/ 2147483647 h 26"/>
              <a:gd name="T30" fmla="*/ 2147483647 w 30"/>
              <a:gd name="T31" fmla="*/ 2147483647 h 26"/>
              <a:gd name="T32" fmla="*/ 2147483647 w 30"/>
              <a:gd name="T33" fmla="*/ 2147483647 h 26"/>
              <a:gd name="T34" fmla="*/ 2147483647 w 30"/>
              <a:gd name="T35" fmla="*/ 2147483647 h 26"/>
              <a:gd name="T36" fmla="*/ 2147483647 w 30"/>
              <a:gd name="T37" fmla="*/ 2147483647 h 26"/>
              <a:gd name="T38" fmla="*/ 2147483647 w 30"/>
              <a:gd name="T39" fmla="*/ 2147483647 h 26"/>
              <a:gd name="T40" fmla="*/ 2147483647 w 30"/>
              <a:gd name="T41" fmla="*/ 0 h 26"/>
              <a:gd name="T42" fmla="*/ 2147483647 w 30"/>
              <a:gd name="T43" fmla="*/ 0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26"/>
              <a:gd name="T68" fmla="*/ 30 w 30"/>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26">
                <a:moveTo>
                  <a:pt x="28" y="0"/>
                </a:moveTo>
                <a:lnTo>
                  <a:pt x="25" y="3"/>
                </a:lnTo>
                <a:lnTo>
                  <a:pt x="22" y="6"/>
                </a:lnTo>
                <a:lnTo>
                  <a:pt x="18" y="8"/>
                </a:lnTo>
                <a:lnTo>
                  <a:pt x="9" y="16"/>
                </a:lnTo>
                <a:lnTo>
                  <a:pt x="7" y="19"/>
                </a:lnTo>
                <a:lnTo>
                  <a:pt x="4" y="20"/>
                </a:lnTo>
                <a:lnTo>
                  <a:pt x="2" y="22"/>
                </a:lnTo>
                <a:lnTo>
                  <a:pt x="1" y="23"/>
                </a:lnTo>
                <a:lnTo>
                  <a:pt x="0" y="24"/>
                </a:lnTo>
                <a:lnTo>
                  <a:pt x="0" y="25"/>
                </a:lnTo>
                <a:lnTo>
                  <a:pt x="1" y="24"/>
                </a:lnTo>
                <a:lnTo>
                  <a:pt x="3" y="23"/>
                </a:lnTo>
                <a:lnTo>
                  <a:pt x="4" y="21"/>
                </a:lnTo>
                <a:lnTo>
                  <a:pt x="7" y="19"/>
                </a:lnTo>
                <a:lnTo>
                  <a:pt x="10" y="17"/>
                </a:lnTo>
                <a:lnTo>
                  <a:pt x="19" y="9"/>
                </a:lnTo>
                <a:lnTo>
                  <a:pt x="22" y="7"/>
                </a:lnTo>
                <a:lnTo>
                  <a:pt x="25" y="4"/>
                </a:lnTo>
                <a:lnTo>
                  <a:pt x="28" y="1"/>
                </a:lnTo>
                <a:lnTo>
                  <a:pt x="29" y="0"/>
                </a:lnTo>
                <a:lnTo>
                  <a:pt x="28" y="0"/>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20" name="Rectangle 1032"/>
          <p:cNvSpPr>
            <a:spLocks noChangeArrowheads="1"/>
          </p:cNvSpPr>
          <p:nvPr/>
        </p:nvSpPr>
        <p:spPr bwMode="auto">
          <a:xfrm>
            <a:off x="871538" y="6300788"/>
            <a:ext cx="1895475" cy="457200"/>
          </a:xfrm>
          <a:prstGeom prst="rect">
            <a:avLst/>
          </a:prstGeom>
          <a:noFill/>
          <a:ln w="12700">
            <a:noFill/>
            <a:miter lim="800000"/>
            <a:headEnd/>
            <a:tailEnd/>
          </a:ln>
        </p:spPr>
        <p:txBody>
          <a:bodyPr wrap="none" anchor="ct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21" name="Freeform 1033"/>
          <p:cNvSpPr>
            <a:spLocks/>
          </p:cNvSpPr>
          <p:nvPr/>
        </p:nvSpPr>
        <p:spPr bwMode="auto">
          <a:xfrm>
            <a:off x="3667125" y="1597025"/>
            <a:ext cx="2022475" cy="4873625"/>
          </a:xfrm>
          <a:custGeom>
            <a:avLst/>
            <a:gdLst>
              <a:gd name="T0" fmla="*/ 2147483647 w 1433"/>
              <a:gd name="T1" fmla="*/ 2147483647 h 3070"/>
              <a:gd name="T2" fmla="*/ 2147483647 w 1433"/>
              <a:gd name="T3" fmla="*/ 2147483647 h 3070"/>
              <a:gd name="T4" fmla="*/ 2147483647 w 1433"/>
              <a:gd name="T5" fmla="*/ 2147483647 h 3070"/>
              <a:gd name="T6" fmla="*/ 2147483647 w 1433"/>
              <a:gd name="T7" fmla="*/ 2147483647 h 3070"/>
              <a:gd name="T8" fmla="*/ 2147483647 w 1433"/>
              <a:gd name="T9" fmla="*/ 2147483647 h 3070"/>
              <a:gd name="T10" fmla="*/ 2147483647 w 1433"/>
              <a:gd name="T11" fmla="*/ 2147483647 h 3070"/>
              <a:gd name="T12" fmla="*/ 2147483647 w 1433"/>
              <a:gd name="T13" fmla="*/ 2147483647 h 3070"/>
              <a:gd name="T14" fmla="*/ 2147483647 w 1433"/>
              <a:gd name="T15" fmla="*/ 2147483647 h 3070"/>
              <a:gd name="T16" fmla="*/ 2147483647 w 1433"/>
              <a:gd name="T17" fmla="*/ 2147483647 h 3070"/>
              <a:gd name="T18" fmla="*/ 2147483647 w 1433"/>
              <a:gd name="T19" fmla="*/ 2147483647 h 3070"/>
              <a:gd name="T20" fmla="*/ 2147483647 w 1433"/>
              <a:gd name="T21" fmla="*/ 2147483647 h 3070"/>
              <a:gd name="T22" fmla="*/ 2147483647 w 1433"/>
              <a:gd name="T23" fmla="*/ 2147483647 h 3070"/>
              <a:gd name="T24" fmla="*/ 2147483647 w 1433"/>
              <a:gd name="T25" fmla="*/ 2147483647 h 3070"/>
              <a:gd name="T26" fmla="*/ 2147483647 w 1433"/>
              <a:gd name="T27" fmla="*/ 2147483647 h 3070"/>
              <a:gd name="T28" fmla="*/ 2147483647 w 1433"/>
              <a:gd name="T29" fmla="*/ 2147483647 h 3070"/>
              <a:gd name="T30" fmla="*/ 2147483647 w 1433"/>
              <a:gd name="T31" fmla="*/ 2147483647 h 3070"/>
              <a:gd name="T32" fmla="*/ 2147483647 w 1433"/>
              <a:gd name="T33" fmla="*/ 2147483647 h 3070"/>
              <a:gd name="T34" fmla="*/ 2147483647 w 1433"/>
              <a:gd name="T35" fmla="*/ 2147483647 h 3070"/>
              <a:gd name="T36" fmla="*/ 2147483647 w 1433"/>
              <a:gd name="T37" fmla="*/ 2147483647 h 3070"/>
              <a:gd name="T38" fmla="*/ 2147483647 w 1433"/>
              <a:gd name="T39" fmla="*/ 2147483647 h 3070"/>
              <a:gd name="T40" fmla="*/ 2147483647 w 1433"/>
              <a:gd name="T41" fmla="*/ 2147483647 h 3070"/>
              <a:gd name="T42" fmla="*/ 2147483647 w 1433"/>
              <a:gd name="T43" fmla="*/ 2147483647 h 3070"/>
              <a:gd name="T44" fmla="*/ 2147483647 w 1433"/>
              <a:gd name="T45" fmla="*/ 2147483647 h 3070"/>
              <a:gd name="T46" fmla="*/ 2147483647 w 1433"/>
              <a:gd name="T47" fmla="*/ 2147483647 h 3070"/>
              <a:gd name="T48" fmla="*/ 2147483647 w 1433"/>
              <a:gd name="T49" fmla="*/ 2147483647 h 3070"/>
              <a:gd name="T50" fmla="*/ 2147483647 w 1433"/>
              <a:gd name="T51" fmla="*/ 2147483647 h 3070"/>
              <a:gd name="T52" fmla="*/ 2147483647 w 1433"/>
              <a:gd name="T53" fmla="*/ 2147483647 h 3070"/>
              <a:gd name="T54" fmla="*/ 2147483647 w 1433"/>
              <a:gd name="T55" fmla="*/ 2147483647 h 3070"/>
              <a:gd name="T56" fmla="*/ 2147483647 w 1433"/>
              <a:gd name="T57" fmla="*/ 2147483647 h 3070"/>
              <a:gd name="T58" fmla="*/ 2147483647 w 1433"/>
              <a:gd name="T59" fmla="*/ 2147483647 h 3070"/>
              <a:gd name="T60" fmla="*/ 2147483647 w 1433"/>
              <a:gd name="T61" fmla="*/ 2147483647 h 3070"/>
              <a:gd name="T62" fmla="*/ 2147483647 w 1433"/>
              <a:gd name="T63" fmla="*/ 2147483647 h 3070"/>
              <a:gd name="T64" fmla="*/ 2147483647 w 1433"/>
              <a:gd name="T65" fmla="*/ 2147483647 h 3070"/>
              <a:gd name="T66" fmla="*/ 2147483647 w 1433"/>
              <a:gd name="T67" fmla="*/ 2147483647 h 3070"/>
              <a:gd name="T68" fmla="*/ 2147483647 w 1433"/>
              <a:gd name="T69" fmla="*/ 2147483647 h 3070"/>
              <a:gd name="T70" fmla="*/ 2147483647 w 1433"/>
              <a:gd name="T71" fmla="*/ 2147483647 h 3070"/>
              <a:gd name="T72" fmla="*/ 2147483647 w 1433"/>
              <a:gd name="T73" fmla="*/ 2147483647 h 3070"/>
              <a:gd name="T74" fmla="*/ 2147483647 w 1433"/>
              <a:gd name="T75" fmla="*/ 2147483647 h 3070"/>
              <a:gd name="T76" fmla="*/ 2147483647 w 1433"/>
              <a:gd name="T77" fmla="*/ 2147483647 h 3070"/>
              <a:gd name="T78" fmla="*/ 2147483647 w 1433"/>
              <a:gd name="T79" fmla="*/ 2147483647 h 3070"/>
              <a:gd name="T80" fmla="*/ 2147483647 w 1433"/>
              <a:gd name="T81" fmla="*/ 2147483647 h 3070"/>
              <a:gd name="T82" fmla="*/ 2147483647 w 1433"/>
              <a:gd name="T83" fmla="*/ 2147483647 h 3070"/>
              <a:gd name="T84" fmla="*/ 2147483647 w 1433"/>
              <a:gd name="T85" fmla="*/ 2147483647 h 3070"/>
              <a:gd name="T86" fmla="*/ 2147483647 w 1433"/>
              <a:gd name="T87" fmla="*/ 2147483647 h 3070"/>
              <a:gd name="T88" fmla="*/ 2147483647 w 1433"/>
              <a:gd name="T89" fmla="*/ 2147483647 h 3070"/>
              <a:gd name="T90" fmla="*/ 2147483647 w 1433"/>
              <a:gd name="T91" fmla="*/ 2147483647 h 3070"/>
              <a:gd name="T92" fmla="*/ 2147483647 w 1433"/>
              <a:gd name="T93" fmla="*/ 2147483647 h 3070"/>
              <a:gd name="T94" fmla="*/ 2147483647 w 1433"/>
              <a:gd name="T95" fmla="*/ 2147483647 h 3070"/>
              <a:gd name="T96" fmla="*/ 2147483647 w 1433"/>
              <a:gd name="T97" fmla="*/ 2147483647 h 3070"/>
              <a:gd name="T98" fmla="*/ 2147483647 w 1433"/>
              <a:gd name="T99" fmla="*/ 2147483647 h 3070"/>
              <a:gd name="T100" fmla="*/ 2147483647 w 1433"/>
              <a:gd name="T101" fmla="*/ 2147483647 h 3070"/>
              <a:gd name="T102" fmla="*/ 2147483647 w 1433"/>
              <a:gd name="T103" fmla="*/ 2147483647 h 3070"/>
              <a:gd name="T104" fmla="*/ 2147483647 w 1433"/>
              <a:gd name="T105" fmla="*/ 2147483647 h 3070"/>
              <a:gd name="T106" fmla="*/ 2147483647 w 1433"/>
              <a:gd name="T107" fmla="*/ 2147483647 h 3070"/>
              <a:gd name="T108" fmla="*/ 2147483647 w 1433"/>
              <a:gd name="T109" fmla="*/ 2147483647 h 3070"/>
              <a:gd name="T110" fmla="*/ 2147483647 w 1433"/>
              <a:gd name="T111" fmla="*/ 2147483647 h 3070"/>
              <a:gd name="T112" fmla="*/ 2147483647 w 1433"/>
              <a:gd name="T113" fmla="*/ 2147483647 h 3070"/>
              <a:gd name="T114" fmla="*/ 2147483647 w 1433"/>
              <a:gd name="T115" fmla="*/ 2147483647 h 3070"/>
              <a:gd name="T116" fmla="*/ 2147483647 w 1433"/>
              <a:gd name="T117" fmla="*/ 2147483647 h 3070"/>
              <a:gd name="T118" fmla="*/ 2147483647 w 1433"/>
              <a:gd name="T119" fmla="*/ 2147483647 h 3070"/>
              <a:gd name="T120" fmla="*/ 2147483647 w 1433"/>
              <a:gd name="T121" fmla="*/ 2147483647 h 3070"/>
              <a:gd name="T122" fmla="*/ 2147483647 w 1433"/>
              <a:gd name="T123" fmla="*/ 2147483647 h 30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33"/>
              <a:gd name="T187" fmla="*/ 0 h 3070"/>
              <a:gd name="T188" fmla="*/ 1433 w 1433"/>
              <a:gd name="T189" fmla="*/ 3070 h 30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33" h="3070">
                <a:moveTo>
                  <a:pt x="579" y="439"/>
                </a:moveTo>
                <a:lnTo>
                  <a:pt x="570" y="443"/>
                </a:lnTo>
                <a:lnTo>
                  <a:pt x="563" y="447"/>
                </a:lnTo>
                <a:lnTo>
                  <a:pt x="555" y="451"/>
                </a:lnTo>
                <a:lnTo>
                  <a:pt x="548" y="454"/>
                </a:lnTo>
                <a:lnTo>
                  <a:pt x="541" y="457"/>
                </a:lnTo>
                <a:lnTo>
                  <a:pt x="534" y="460"/>
                </a:lnTo>
                <a:lnTo>
                  <a:pt x="528" y="463"/>
                </a:lnTo>
                <a:lnTo>
                  <a:pt x="522" y="466"/>
                </a:lnTo>
                <a:lnTo>
                  <a:pt x="516" y="468"/>
                </a:lnTo>
                <a:lnTo>
                  <a:pt x="510" y="471"/>
                </a:lnTo>
                <a:lnTo>
                  <a:pt x="504" y="473"/>
                </a:lnTo>
                <a:lnTo>
                  <a:pt x="498" y="476"/>
                </a:lnTo>
                <a:lnTo>
                  <a:pt x="493" y="479"/>
                </a:lnTo>
                <a:lnTo>
                  <a:pt x="487" y="481"/>
                </a:lnTo>
                <a:lnTo>
                  <a:pt x="481" y="484"/>
                </a:lnTo>
                <a:lnTo>
                  <a:pt x="475" y="487"/>
                </a:lnTo>
                <a:lnTo>
                  <a:pt x="469" y="490"/>
                </a:lnTo>
                <a:lnTo>
                  <a:pt x="462" y="494"/>
                </a:lnTo>
                <a:lnTo>
                  <a:pt x="454" y="498"/>
                </a:lnTo>
                <a:lnTo>
                  <a:pt x="446" y="502"/>
                </a:lnTo>
                <a:lnTo>
                  <a:pt x="438" y="507"/>
                </a:lnTo>
                <a:lnTo>
                  <a:pt x="429" y="512"/>
                </a:lnTo>
                <a:lnTo>
                  <a:pt x="421" y="517"/>
                </a:lnTo>
                <a:lnTo>
                  <a:pt x="412" y="522"/>
                </a:lnTo>
                <a:lnTo>
                  <a:pt x="404" y="527"/>
                </a:lnTo>
                <a:lnTo>
                  <a:pt x="397" y="532"/>
                </a:lnTo>
                <a:lnTo>
                  <a:pt x="390" y="537"/>
                </a:lnTo>
                <a:lnTo>
                  <a:pt x="383" y="542"/>
                </a:lnTo>
                <a:lnTo>
                  <a:pt x="378" y="547"/>
                </a:lnTo>
                <a:lnTo>
                  <a:pt x="373" y="551"/>
                </a:lnTo>
                <a:lnTo>
                  <a:pt x="370" y="555"/>
                </a:lnTo>
                <a:lnTo>
                  <a:pt x="368" y="559"/>
                </a:lnTo>
                <a:lnTo>
                  <a:pt x="366" y="563"/>
                </a:lnTo>
                <a:lnTo>
                  <a:pt x="363" y="568"/>
                </a:lnTo>
                <a:lnTo>
                  <a:pt x="360" y="573"/>
                </a:lnTo>
                <a:lnTo>
                  <a:pt x="357" y="578"/>
                </a:lnTo>
                <a:lnTo>
                  <a:pt x="353" y="584"/>
                </a:lnTo>
                <a:lnTo>
                  <a:pt x="349" y="591"/>
                </a:lnTo>
                <a:lnTo>
                  <a:pt x="344" y="597"/>
                </a:lnTo>
                <a:lnTo>
                  <a:pt x="340" y="604"/>
                </a:lnTo>
                <a:lnTo>
                  <a:pt x="336" y="611"/>
                </a:lnTo>
                <a:lnTo>
                  <a:pt x="332" y="619"/>
                </a:lnTo>
                <a:lnTo>
                  <a:pt x="328" y="627"/>
                </a:lnTo>
                <a:lnTo>
                  <a:pt x="324" y="634"/>
                </a:lnTo>
                <a:lnTo>
                  <a:pt x="321" y="643"/>
                </a:lnTo>
                <a:lnTo>
                  <a:pt x="319" y="651"/>
                </a:lnTo>
                <a:lnTo>
                  <a:pt x="317" y="659"/>
                </a:lnTo>
                <a:lnTo>
                  <a:pt x="316" y="667"/>
                </a:lnTo>
                <a:lnTo>
                  <a:pt x="315" y="676"/>
                </a:lnTo>
                <a:lnTo>
                  <a:pt x="315" y="685"/>
                </a:lnTo>
                <a:lnTo>
                  <a:pt x="315" y="695"/>
                </a:lnTo>
                <a:lnTo>
                  <a:pt x="315" y="706"/>
                </a:lnTo>
                <a:lnTo>
                  <a:pt x="315" y="717"/>
                </a:lnTo>
                <a:lnTo>
                  <a:pt x="315" y="728"/>
                </a:lnTo>
                <a:lnTo>
                  <a:pt x="316" y="740"/>
                </a:lnTo>
                <a:lnTo>
                  <a:pt x="316" y="751"/>
                </a:lnTo>
                <a:lnTo>
                  <a:pt x="317" y="763"/>
                </a:lnTo>
                <a:lnTo>
                  <a:pt x="317" y="774"/>
                </a:lnTo>
                <a:lnTo>
                  <a:pt x="318" y="784"/>
                </a:lnTo>
                <a:lnTo>
                  <a:pt x="318" y="795"/>
                </a:lnTo>
                <a:lnTo>
                  <a:pt x="319" y="804"/>
                </a:lnTo>
                <a:lnTo>
                  <a:pt x="319" y="813"/>
                </a:lnTo>
                <a:lnTo>
                  <a:pt x="320" y="820"/>
                </a:lnTo>
                <a:lnTo>
                  <a:pt x="320" y="827"/>
                </a:lnTo>
                <a:lnTo>
                  <a:pt x="320" y="833"/>
                </a:lnTo>
                <a:lnTo>
                  <a:pt x="320" y="840"/>
                </a:lnTo>
                <a:lnTo>
                  <a:pt x="320" y="847"/>
                </a:lnTo>
                <a:lnTo>
                  <a:pt x="320" y="854"/>
                </a:lnTo>
                <a:lnTo>
                  <a:pt x="319" y="861"/>
                </a:lnTo>
                <a:lnTo>
                  <a:pt x="319" y="869"/>
                </a:lnTo>
                <a:lnTo>
                  <a:pt x="319" y="877"/>
                </a:lnTo>
                <a:lnTo>
                  <a:pt x="319" y="884"/>
                </a:lnTo>
                <a:lnTo>
                  <a:pt x="318" y="892"/>
                </a:lnTo>
                <a:lnTo>
                  <a:pt x="318" y="899"/>
                </a:lnTo>
                <a:lnTo>
                  <a:pt x="317" y="907"/>
                </a:lnTo>
                <a:lnTo>
                  <a:pt x="316" y="914"/>
                </a:lnTo>
                <a:lnTo>
                  <a:pt x="315" y="921"/>
                </a:lnTo>
                <a:lnTo>
                  <a:pt x="314" y="927"/>
                </a:lnTo>
                <a:lnTo>
                  <a:pt x="313" y="933"/>
                </a:lnTo>
                <a:lnTo>
                  <a:pt x="312" y="939"/>
                </a:lnTo>
                <a:lnTo>
                  <a:pt x="310" y="944"/>
                </a:lnTo>
                <a:lnTo>
                  <a:pt x="309" y="950"/>
                </a:lnTo>
                <a:lnTo>
                  <a:pt x="307" y="955"/>
                </a:lnTo>
                <a:lnTo>
                  <a:pt x="305" y="962"/>
                </a:lnTo>
                <a:lnTo>
                  <a:pt x="304" y="968"/>
                </a:lnTo>
                <a:lnTo>
                  <a:pt x="302" y="974"/>
                </a:lnTo>
                <a:lnTo>
                  <a:pt x="301" y="980"/>
                </a:lnTo>
                <a:lnTo>
                  <a:pt x="299" y="986"/>
                </a:lnTo>
                <a:lnTo>
                  <a:pt x="297" y="992"/>
                </a:lnTo>
                <a:lnTo>
                  <a:pt x="295" y="998"/>
                </a:lnTo>
                <a:lnTo>
                  <a:pt x="293" y="1004"/>
                </a:lnTo>
                <a:lnTo>
                  <a:pt x="290" y="1010"/>
                </a:lnTo>
                <a:lnTo>
                  <a:pt x="288" y="1016"/>
                </a:lnTo>
                <a:lnTo>
                  <a:pt x="285" y="1021"/>
                </a:lnTo>
                <a:lnTo>
                  <a:pt x="283" y="1026"/>
                </a:lnTo>
                <a:lnTo>
                  <a:pt x="280" y="1031"/>
                </a:lnTo>
                <a:lnTo>
                  <a:pt x="277" y="1035"/>
                </a:lnTo>
                <a:lnTo>
                  <a:pt x="274" y="1040"/>
                </a:lnTo>
                <a:lnTo>
                  <a:pt x="271" y="1045"/>
                </a:lnTo>
                <a:lnTo>
                  <a:pt x="268" y="1049"/>
                </a:lnTo>
                <a:lnTo>
                  <a:pt x="265" y="1054"/>
                </a:lnTo>
                <a:lnTo>
                  <a:pt x="262" y="1059"/>
                </a:lnTo>
                <a:lnTo>
                  <a:pt x="259" y="1065"/>
                </a:lnTo>
                <a:lnTo>
                  <a:pt x="256" y="1070"/>
                </a:lnTo>
                <a:lnTo>
                  <a:pt x="254" y="1076"/>
                </a:lnTo>
                <a:lnTo>
                  <a:pt x="251" y="1081"/>
                </a:lnTo>
                <a:lnTo>
                  <a:pt x="248" y="1087"/>
                </a:lnTo>
                <a:lnTo>
                  <a:pt x="246" y="1093"/>
                </a:lnTo>
                <a:lnTo>
                  <a:pt x="243" y="1099"/>
                </a:lnTo>
                <a:lnTo>
                  <a:pt x="241" y="1105"/>
                </a:lnTo>
                <a:lnTo>
                  <a:pt x="238" y="1112"/>
                </a:lnTo>
                <a:lnTo>
                  <a:pt x="236" y="1119"/>
                </a:lnTo>
                <a:lnTo>
                  <a:pt x="233" y="1126"/>
                </a:lnTo>
                <a:lnTo>
                  <a:pt x="230" y="1135"/>
                </a:lnTo>
                <a:lnTo>
                  <a:pt x="227" y="1145"/>
                </a:lnTo>
                <a:lnTo>
                  <a:pt x="224" y="1156"/>
                </a:lnTo>
                <a:lnTo>
                  <a:pt x="220" y="1167"/>
                </a:lnTo>
                <a:lnTo>
                  <a:pt x="216" y="1179"/>
                </a:lnTo>
                <a:lnTo>
                  <a:pt x="212" y="1192"/>
                </a:lnTo>
                <a:lnTo>
                  <a:pt x="209" y="1205"/>
                </a:lnTo>
                <a:lnTo>
                  <a:pt x="205" y="1217"/>
                </a:lnTo>
                <a:lnTo>
                  <a:pt x="201" y="1230"/>
                </a:lnTo>
                <a:lnTo>
                  <a:pt x="197" y="1242"/>
                </a:lnTo>
                <a:lnTo>
                  <a:pt x="194" y="1253"/>
                </a:lnTo>
                <a:lnTo>
                  <a:pt x="191" y="1264"/>
                </a:lnTo>
                <a:lnTo>
                  <a:pt x="188" y="1274"/>
                </a:lnTo>
                <a:lnTo>
                  <a:pt x="186" y="1283"/>
                </a:lnTo>
                <a:lnTo>
                  <a:pt x="184" y="1290"/>
                </a:lnTo>
                <a:lnTo>
                  <a:pt x="183" y="1297"/>
                </a:lnTo>
                <a:lnTo>
                  <a:pt x="181" y="1304"/>
                </a:lnTo>
                <a:lnTo>
                  <a:pt x="179" y="1311"/>
                </a:lnTo>
                <a:lnTo>
                  <a:pt x="178" y="1318"/>
                </a:lnTo>
                <a:lnTo>
                  <a:pt x="176" y="1326"/>
                </a:lnTo>
                <a:lnTo>
                  <a:pt x="174" y="1333"/>
                </a:lnTo>
                <a:lnTo>
                  <a:pt x="172" y="1340"/>
                </a:lnTo>
                <a:lnTo>
                  <a:pt x="170" y="1347"/>
                </a:lnTo>
                <a:lnTo>
                  <a:pt x="168" y="1354"/>
                </a:lnTo>
                <a:lnTo>
                  <a:pt x="166" y="1360"/>
                </a:lnTo>
                <a:lnTo>
                  <a:pt x="165" y="1367"/>
                </a:lnTo>
                <a:lnTo>
                  <a:pt x="163" y="1373"/>
                </a:lnTo>
                <a:lnTo>
                  <a:pt x="161" y="1379"/>
                </a:lnTo>
                <a:lnTo>
                  <a:pt x="159" y="1384"/>
                </a:lnTo>
                <a:lnTo>
                  <a:pt x="158" y="1389"/>
                </a:lnTo>
                <a:lnTo>
                  <a:pt x="156" y="1394"/>
                </a:lnTo>
                <a:lnTo>
                  <a:pt x="155" y="1399"/>
                </a:lnTo>
                <a:lnTo>
                  <a:pt x="154" y="1403"/>
                </a:lnTo>
                <a:lnTo>
                  <a:pt x="152" y="1407"/>
                </a:lnTo>
                <a:lnTo>
                  <a:pt x="151" y="1411"/>
                </a:lnTo>
                <a:lnTo>
                  <a:pt x="151" y="1414"/>
                </a:lnTo>
                <a:lnTo>
                  <a:pt x="149" y="1418"/>
                </a:lnTo>
                <a:lnTo>
                  <a:pt x="148" y="1421"/>
                </a:lnTo>
                <a:lnTo>
                  <a:pt x="147" y="1425"/>
                </a:lnTo>
                <a:lnTo>
                  <a:pt x="146" y="1428"/>
                </a:lnTo>
                <a:lnTo>
                  <a:pt x="145" y="1431"/>
                </a:lnTo>
                <a:lnTo>
                  <a:pt x="143" y="1434"/>
                </a:lnTo>
                <a:lnTo>
                  <a:pt x="142" y="1436"/>
                </a:lnTo>
                <a:lnTo>
                  <a:pt x="140" y="1439"/>
                </a:lnTo>
                <a:lnTo>
                  <a:pt x="138" y="1442"/>
                </a:lnTo>
                <a:lnTo>
                  <a:pt x="135" y="1444"/>
                </a:lnTo>
                <a:lnTo>
                  <a:pt x="132" y="1446"/>
                </a:lnTo>
                <a:lnTo>
                  <a:pt x="129" y="1448"/>
                </a:lnTo>
                <a:lnTo>
                  <a:pt x="127" y="1450"/>
                </a:lnTo>
                <a:lnTo>
                  <a:pt x="124" y="1451"/>
                </a:lnTo>
                <a:lnTo>
                  <a:pt x="122" y="1453"/>
                </a:lnTo>
                <a:lnTo>
                  <a:pt x="119" y="1454"/>
                </a:lnTo>
                <a:lnTo>
                  <a:pt x="117" y="1455"/>
                </a:lnTo>
                <a:lnTo>
                  <a:pt x="114" y="1456"/>
                </a:lnTo>
                <a:lnTo>
                  <a:pt x="112" y="1457"/>
                </a:lnTo>
                <a:lnTo>
                  <a:pt x="109" y="1458"/>
                </a:lnTo>
                <a:lnTo>
                  <a:pt x="107" y="1459"/>
                </a:lnTo>
                <a:lnTo>
                  <a:pt x="104" y="1460"/>
                </a:lnTo>
                <a:lnTo>
                  <a:pt x="102" y="1461"/>
                </a:lnTo>
                <a:lnTo>
                  <a:pt x="99" y="1463"/>
                </a:lnTo>
                <a:lnTo>
                  <a:pt x="95" y="1465"/>
                </a:lnTo>
                <a:lnTo>
                  <a:pt x="92" y="1467"/>
                </a:lnTo>
                <a:lnTo>
                  <a:pt x="89" y="1470"/>
                </a:lnTo>
                <a:lnTo>
                  <a:pt x="85" y="1473"/>
                </a:lnTo>
                <a:lnTo>
                  <a:pt x="80" y="1476"/>
                </a:lnTo>
                <a:lnTo>
                  <a:pt x="76" y="1480"/>
                </a:lnTo>
                <a:lnTo>
                  <a:pt x="71" y="1483"/>
                </a:lnTo>
                <a:lnTo>
                  <a:pt x="66" y="1486"/>
                </a:lnTo>
                <a:lnTo>
                  <a:pt x="61" y="1490"/>
                </a:lnTo>
                <a:lnTo>
                  <a:pt x="57" y="1493"/>
                </a:lnTo>
                <a:lnTo>
                  <a:pt x="52" y="1497"/>
                </a:lnTo>
                <a:lnTo>
                  <a:pt x="47" y="1501"/>
                </a:lnTo>
                <a:lnTo>
                  <a:pt x="42" y="1505"/>
                </a:lnTo>
                <a:lnTo>
                  <a:pt x="38" y="1509"/>
                </a:lnTo>
                <a:lnTo>
                  <a:pt x="34" y="1513"/>
                </a:lnTo>
                <a:lnTo>
                  <a:pt x="30" y="1517"/>
                </a:lnTo>
                <a:lnTo>
                  <a:pt x="26" y="1521"/>
                </a:lnTo>
                <a:lnTo>
                  <a:pt x="23" y="1525"/>
                </a:lnTo>
                <a:lnTo>
                  <a:pt x="21" y="1530"/>
                </a:lnTo>
                <a:lnTo>
                  <a:pt x="18" y="1534"/>
                </a:lnTo>
                <a:lnTo>
                  <a:pt x="16" y="1538"/>
                </a:lnTo>
                <a:lnTo>
                  <a:pt x="14" y="1542"/>
                </a:lnTo>
                <a:lnTo>
                  <a:pt x="12" y="1546"/>
                </a:lnTo>
                <a:lnTo>
                  <a:pt x="10" y="1549"/>
                </a:lnTo>
                <a:lnTo>
                  <a:pt x="8" y="1553"/>
                </a:lnTo>
                <a:lnTo>
                  <a:pt x="6" y="1556"/>
                </a:lnTo>
                <a:lnTo>
                  <a:pt x="5" y="1558"/>
                </a:lnTo>
                <a:lnTo>
                  <a:pt x="3" y="1561"/>
                </a:lnTo>
                <a:lnTo>
                  <a:pt x="2" y="1564"/>
                </a:lnTo>
                <a:lnTo>
                  <a:pt x="1" y="1566"/>
                </a:lnTo>
                <a:lnTo>
                  <a:pt x="1" y="1569"/>
                </a:lnTo>
                <a:lnTo>
                  <a:pt x="0" y="1571"/>
                </a:lnTo>
                <a:lnTo>
                  <a:pt x="0" y="1573"/>
                </a:lnTo>
                <a:lnTo>
                  <a:pt x="0" y="1576"/>
                </a:lnTo>
                <a:lnTo>
                  <a:pt x="1" y="1578"/>
                </a:lnTo>
                <a:lnTo>
                  <a:pt x="1" y="1580"/>
                </a:lnTo>
                <a:lnTo>
                  <a:pt x="2" y="1582"/>
                </a:lnTo>
                <a:lnTo>
                  <a:pt x="3" y="1584"/>
                </a:lnTo>
                <a:lnTo>
                  <a:pt x="3" y="1586"/>
                </a:lnTo>
                <a:lnTo>
                  <a:pt x="4" y="1588"/>
                </a:lnTo>
                <a:lnTo>
                  <a:pt x="5" y="1589"/>
                </a:lnTo>
                <a:lnTo>
                  <a:pt x="5" y="1591"/>
                </a:lnTo>
                <a:lnTo>
                  <a:pt x="6" y="1592"/>
                </a:lnTo>
                <a:lnTo>
                  <a:pt x="7" y="1593"/>
                </a:lnTo>
                <a:lnTo>
                  <a:pt x="8" y="1594"/>
                </a:lnTo>
                <a:lnTo>
                  <a:pt x="10" y="1594"/>
                </a:lnTo>
                <a:lnTo>
                  <a:pt x="11" y="1595"/>
                </a:lnTo>
                <a:lnTo>
                  <a:pt x="13" y="1595"/>
                </a:lnTo>
                <a:lnTo>
                  <a:pt x="15" y="1595"/>
                </a:lnTo>
                <a:lnTo>
                  <a:pt x="18" y="1595"/>
                </a:lnTo>
                <a:lnTo>
                  <a:pt x="21" y="1594"/>
                </a:lnTo>
                <a:lnTo>
                  <a:pt x="22" y="1593"/>
                </a:lnTo>
                <a:lnTo>
                  <a:pt x="23" y="1593"/>
                </a:lnTo>
                <a:lnTo>
                  <a:pt x="24" y="1592"/>
                </a:lnTo>
                <a:lnTo>
                  <a:pt x="26" y="1590"/>
                </a:lnTo>
                <a:lnTo>
                  <a:pt x="27" y="1589"/>
                </a:lnTo>
                <a:lnTo>
                  <a:pt x="28" y="1587"/>
                </a:lnTo>
                <a:lnTo>
                  <a:pt x="29" y="1586"/>
                </a:lnTo>
                <a:lnTo>
                  <a:pt x="30" y="1584"/>
                </a:lnTo>
                <a:lnTo>
                  <a:pt x="31" y="1582"/>
                </a:lnTo>
                <a:lnTo>
                  <a:pt x="32" y="1580"/>
                </a:lnTo>
                <a:lnTo>
                  <a:pt x="33" y="1577"/>
                </a:lnTo>
                <a:lnTo>
                  <a:pt x="34" y="1575"/>
                </a:lnTo>
                <a:lnTo>
                  <a:pt x="36" y="1573"/>
                </a:lnTo>
                <a:lnTo>
                  <a:pt x="37" y="1571"/>
                </a:lnTo>
                <a:lnTo>
                  <a:pt x="39" y="1568"/>
                </a:lnTo>
                <a:lnTo>
                  <a:pt x="41" y="1566"/>
                </a:lnTo>
                <a:lnTo>
                  <a:pt x="43" y="1563"/>
                </a:lnTo>
                <a:lnTo>
                  <a:pt x="45" y="1561"/>
                </a:lnTo>
                <a:lnTo>
                  <a:pt x="48" y="1558"/>
                </a:lnTo>
                <a:lnTo>
                  <a:pt x="50" y="1556"/>
                </a:lnTo>
                <a:lnTo>
                  <a:pt x="52" y="1554"/>
                </a:lnTo>
                <a:lnTo>
                  <a:pt x="54" y="1551"/>
                </a:lnTo>
                <a:lnTo>
                  <a:pt x="57" y="1550"/>
                </a:lnTo>
                <a:lnTo>
                  <a:pt x="59" y="1548"/>
                </a:lnTo>
                <a:lnTo>
                  <a:pt x="61" y="1546"/>
                </a:lnTo>
                <a:lnTo>
                  <a:pt x="63" y="1545"/>
                </a:lnTo>
                <a:lnTo>
                  <a:pt x="66" y="1543"/>
                </a:lnTo>
                <a:lnTo>
                  <a:pt x="68" y="1542"/>
                </a:lnTo>
                <a:lnTo>
                  <a:pt x="70" y="1541"/>
                </a:lnTo>
                <a:lnTo>
                  <a:pt x="72" y="1540"/>
                </a:lnTo>
                <a:lnTo>
                  <a:pt x="74" y="1539"/>
                </a:lnTo>
                <a:lnTo>
                  <a:pt x="77" y="1538"/>
                </a:lnTo>
                <a:lnTo>
                  <a:pt x="79" y="1538"/>
                </a:lnTo>
                <a:lnTo>
                  <a:pt x="81" y="1537"/>
                </a:lnTo>
                <a:lnTo>
                  <a:pt x="82" y="1537"/>
                </a:lnTo>
                <a:lnTo>
                  <a:pt x="84" y="1538"/>
                </a:lnTo>
                <a:lnTo>
                  <a:pt x="85" y="1538"/>
                </a:lnTo>
                <a:lnTo>
                  <a:pt x="86" y="1539"/>
                </a:lnTo>
                <a:lnTo>
                  <a:pt x="87" y="1541"/>
                </a:lnTo>
                <a:lnTo>
                  <a:pt x="87" y="1542"/>
                </a:lnTo>
                <a:lnTo>
                  <a:pt x="88" y="1544"/>
                </a:lnTo>
                <a:lnTo>
                  <a:pt x="88" y="1545"/>
                </a:lnTo>
                <a:lnTo>
                  <a:pt x="87" y="1547"/>
                </a:lnTo>
                <a:lnTo>
                  <a:pt x="87" y="1549"/>
                </a:lnTo>
                <a:lnTo>
                  <a:pt x="86" y="1551"/>
                </a:lnTo>
                <a:lnTo>
                  <a:pt x="84" y="1554"/>
                </a:lnTo>
                <a:lnTo>
                  <a:pt x="83" y="1556"/>
                </a:lnTo>
                <a:lnTo>
                  <a:pt x="81" y="1558"/>
                </a:lnTo>
                <a:lnTo>
                  <a:pt x="78" y="1560"/>
                </a:lnTo>
                <a:lnTo>
                  <a:pt x="76" y="1562"/>
                </a:lnTo>
                <a:lnTo>
                  <a:pt x="74" y="1564"/>
                </a:lnTo>
                <a:lnTo>
                  <a:pt x="72" y="1565"/>
                </a:lnTo>
                <a:lnTo>
                  <a:pt x="70" y="1567"/>
                </a:lnTo>
                <a:lnTo>
                  <a:pt x="69" y="1568"/>
                </a:lnTo>
                <a:lnTo>
                  <a:pt x="67" y="1569"/>
                </a:lnTo>
                <a:lnTo>
                  <a:pt x="65" y="1571"/>
                </a:lnTo>
                <a:lnTo>
                  <a:pt x="63" y="1572"/>
                </a:lnTo>
                <a:lnTo>
                  <a:pt x="62" y="1573"/>
                </a:lnTo>
                <a:lnTo>
                  <a:pt x="60" y="1575"/>
                </a:lnTo>
                <a:lnTo>
                  <a:pt x="59" y="1577"/>
                </a:lnTo>
                <a:lnTo>
                  <a:pt x="57" y="1578"/>
                </a:lnTo>
                <a:lnTo>
                  <a:pt x="56" y="1581"/>
                </a:lnTo>
                <a:lnTo>
                  <a:pt x="54" y="1583"/>
                </a:lnTo>
                <a:lnTo>
                  <a:pt x="53" y="1586"/>
                </a:lnTo>
                <a:lnTo>
                  <a:pt x="51" y="1589"/>
                </a:lnTo>
                <a:lnTo>
                  <a:pt x="49" y="1592"/>
                </a:lnTo>
                <a:lnTo>
                  <a:pt x="47" y="1596"/>
                </a:lnTo>
                <a:lnTo>
                  <a:pt x="46" y="1600"/>
                </a:lnTo>
                <a:lnTo>
                  <a:pt x="44" y="1604"/>
                </a:lnTo>
                <a:lnTo>
                  <a:pt x="42" y="1608"/>
                </a:lnTo>
                <a:lnTo>
                  <a:pt x="40" y="1612"/>
                </a:lnTo>
                <a:lnTo>
                  <a:pt x="38" y="1617"/>
                </a:lnTo>
                <a:lnTo>
                  <a:pt x="36" y="1621"/>
                </a:lnTo>
                <a:lnTo>
                  <a:pt x="34" y="1626"/>
                </a:lnTo>
                <a:lnTo>
                  <a:pt x="33" y="1631"/>
                </a:lnTo>
                <a:lnTo>
                  <a:pt x="31" y="1635"/>
                </a:lnTo>
                <a:lnTo>
                  <a:pt x="30" y="1640"/>
                </a:lnTo>
                <a:lnTo>
                  <a:pt x="29" y="1645"/>
                </a:lnTo>
                <a:lnTo>
                  <a:pt x="29" y="1649"/>
                </a:lnTo>
                <a:lnTo>
                  <a:pt x="29" y="1654"/>
                </a:lnTo>
                <a:lnTo>
                  <a:pt x="28" y="1658"/>
                </a:lnTo>
                <a:lnTo>
                  <a:pt x="28" y="1663"/>
                </a:lnTo>
                <a:lnTo>
                  <a:pt x="28" y="1667"/>
                </a:lnTo>
                <a:lnTo>
                  <a:pt x="28" y="1671"/>
                </a:lnTo>
                <a:lnTo>
                  <a:pt x="28" y="1674"/>
                </a:lnTo>
                <a:lnTo>
                  <a:pt x="27" y="1678"/>
                </a:lnTo>
                <a:lnTo>
                  <a:pt x="27" y="1682"/>
                </a:lnTo>
                <a:lnTo>
                  <a:pt x="27" y="1685"/>
                </a:lnTo>
                <a:lnTo>
                  <a:pt x="27" y="1689"/>
                </a:lnTo>
                <a:lnTo>
                  <a:pt x="27" y="1692"/>
                </a:lnTo>
                <a:lnTo>
                  <a:pt x="27" y="1696"/>
                </a:lnTo>
                <a:lnTo>
                  <a:pt x="27" y="1699"/>
                </a:lnTo>
                <a:lnTo>
                  <a:pt x="27" y="1703"/>
                </a:lnTo>
                <a:lnTo>
                  <a:pt x="27" y="1707"/>
                </a:lnTo>
                <a:lnTo>
                  <a:pt x="28" y="1710"/>
                </a:lnTo>
                <a:lnTo>
                  <a:pt x="29" y="1714"/>
                </a:lnTo>
                <a:lnTo>
                  <a:pt x="29" y="1717"/>
                </a:lnTo>
                <a:lnTo>
                  <a:pt x="30" y="1721"/>
                </a:lnTo>
                <a:lnTo>
                  <a:pt x="31" y="1724"/>
                </a:lnTo>
                <a:lnTo>
                  <a:pt x="32" y="1727"/>
                </a:lnTo>
                <a:lnTo>
                  <a:pt x="33" y="1730"/>
                </a:lnTo>
                <a:lnTo>
                  <a:pt x="34" y="1733"/>
                </a:lnTo>
                <a:lnTo>
                  <a:pt x="35" y="1736"/>
                </a:lnTo>
                <a:lnTo>
                  <a:pt x="36" y="1738"/>
                </a:lnTo>
                <a:lnTo>
                  <a:pt x="38" y="1741"/>
                </a:lnTo>
                <a:lnTo>
                  <a:pt x="39" y="1743"/>
                </a:lnTo>
                <a:lnTo>
                  <a:pt x="41" y="1745"/>
                </a:lnTo>
                <a:lnTo>
                  <a:pt x="43" y="1747"/>
                </a:lnTo>
                <a:lnTo>
                  <a:pt x="45" y="1749"/>
                </a:lnTo>
                <a:lnTo>
                  <a:pt x="47" y="1751"/>
                </a:lnTo>
                <a:lnTo>
                  <a:pt x="50" y="1752"/>
                </a:lnTo>
                <a:lnTo>
                  <a:pt x="53" y="1754"/>
                </a:lnTo>
                <a:lnTo>
                  <a:pt x="56" y="1755"/>
                </a:lnTo>
                <a:lnTo>
                  <a:pt x="59" y="1756"/>
                </a:lnTo>
                <a:lnTo>
                  <a:pt x="62" y="1756"/>
                </a:lnTo>
                <a:lnTo>
                  <a:pt x="65" y="1756"/>
                </a:lnTo>
                <a:lnTo>
                  <a:pt x="68" y="1756"/>
                </a:lnTo>
                <a:lnTo>
                  <a:pt x="71" y="1755"/>
                </a:lnTo>
                <a:lnTo>
                  <a:pt x="75" y="1754"/>
                </a:lnTo>
                <a:lnTo>
                  <a:pt x="78" y="1752"/>
                </a:lnTo>
                <a:lnTo>
                  <a:pt x="82" y="1751"/>
                </a:lnTo>
                <a:lnTo>
                  <a:pt x="85" y="1748"/>
                </a:lnTo>
                <a:lnTo>
                  <a:pt x="89" y="1746"/>
                </a:lnTo>
                <a:lnTo>
                  <a:pt x="93" y="1743"/>
                </a:lnTo>
                <a:lnTo>
                  <a:pt x="98" y="1740"/>
                </a:lnTo>
                <a:lnTo>
                  <a:pt x="102" y="1737"/>
                </a:lnTo>
                <a:lnTo>
                  <a:pt x="107" y="1733"/>
                </a:lnTo>
                <a:lnTo>
                  <a:pt x="112" y="1730"/>
                </a:lnTo>
                <a:lnTo>
                  <a:pt x="118" y="1726"/>
                </a:lnTo>
                <a:lnTo>
                  <a:pt x="123" y="1721"/>
                </a:lnTo>
                <a:lnTo>
                  <a:pt x="129" y="1717"/>
                </a:lnTo>
                <a:lnTo>
                  <a:pt x="134" y="1711"/>
                </a:lnTo>
                <a:lnTo>
                  <a:pt x="140" y="1706"/>
                </a:lnTo>
                <a:lnTo>
                  <a:pt x="145" y="1701"/>
                </a:lnTo>
                <a:lnTo>
                  <a:pt x="151" y="1695"/>
                </a:lnTo>
                <a:lnTo>
                  <a:pt x="156" y="1689"/>
                </a:lnTo>
                <a:lnTo>
                  <a:pt x="161" y="1683"/>
                </a:lnTo>
                <a:lnTo>
                  <a:pt x="166" y="1678"/>
                </a:lnTo>
                <a:lnTo>
                  <a:pt x="171" y="1672"/>
                </a:lnTo>
                <a:lnTo>
                  <a:pt x="175" y="1666"/>
                </a:lnTo>
                <a:lnTo>
                  <a:pt x="179" y="1661"/>
                </a:lnTo>
                <a:lnTo>
                  <a:pt x="183" y="1656"/>
                </a:lnTo>
                <a:lnTo>
                  <a:pt x="186" y="1651"/>
                </a:lnTo>
                <a:lnTo>
                  <a:pt x="188" y="1646"/>
                </a:lnTo>
                <a:lnTo>
                  <a:pt x="191" y="1641"/>
                </a:lnTo>
                <a:lnTo>
                  <a:pt x="193" y="1636"/>
                </a:lnTo>
                <a:lnTo>
                  <a:pt x="196" y="1630"/>
                </a:lnTo>
                <a:lnTo>
                  <a:pt x="199" y="1624"/>
                </a:lnTo>
                <a:lnTo>
                  <a:pt x="202" y="1618"/>
                </a:lnTo>
                <a:lnTo>
                  <a:pt x="205" y="1612"/>
                </a:lnTo>
                <a:lnTo>
                  <a:pt x="208" y="1605"/>
                </a:lnTo>
                <a:lnTo>
                  <a:pt x="211" y="1599"/>
                </a:lnTo>
                <a:lnTo>
                  <a:pt x="214" y="1593"/>
                </a:lnTo>
                <a:lnTo>
                  <a:pt x="217" y="1587"/>
                </a:lnTo>
                <a:lnTo>
                  <a:pt x="219" y="1581"/>
                </a:lnTo>
                <a:lnTo>
                  <a:pt x="222" y="1575"/>
                </a:lnTo>
                <a:lnTo>
                  <a:pt x="224" y="1570"/>
                </a:lnTo>
                <a:lnTo>
                  <a:pt x="226" y="1565"/>
                </a:lnTo>
                <a:lnTo>
                  <a:pt x="227" y="1561"/>
                </a:lnTo>
                <a:lnTo>
                  <a:pt x="228" y="1558"/>
                </a:lnTo>
                <a:lnTo>
                  <a:pt x="229" y="1555"/>
                </a:lnTo>
                <a:lnTo>
                  <a:pt x="229" y="1551"/>
                </a:lnTo>
                <a:lnTo>
                  <a:pt x="230" y="1546"/>
                </a:lnTo>
                <a:lnTo>
                  <a:pt x="230" y="1541"/>
                </a:lnTo>
                <a:lnTo>
                  <a:pt x="230" y="1536"/>
                </a:lnTo>
                <a:lnTo>
                  <a:pt x="230" y="1531"/>
                </a:lnTo>
                <a:lnTo>
                  <a:pt x="230" y="1525"/>
                </a:lnTo>
                <a:lnTo>
                  <a:pt x="230" y="1519"/>
                </a:lnTo>
                <a:lnTo>
                  <a:pt x="231" y="1513"/>
                </a:lnTo>
                <a:lnTo>
                  <a:pt x="231" y="1507"/>
                </a:lnTo>
                <a:lnTo>
                  <a:pt x="231" y="1501"/>
                </a:lnTo>
                <a:lnTo>
                  <a:pt x="232" y="1495"/>
                </a:lnTo>
                <a:lnTo>
                  <a:pt x="233" y="1489"/>
                </a:lnTo>
                <a:lnTo>
                  <a:pt x="233" y="1484"/>
                </a:lnTo>
                <a:lnTo>
                  <a:pt x="234" y="1479"/>
                </a:lnTo>
                <a:lnTo>
                  <a:pt x="236" y="1474"/>
                </a:lnTo>
                <a:lnTo>
                  <a:pt x="238" y="1470"/>
                </a:lnTo>
                <a:lnTo>
                  <a:pt x="240" y="1464"/>
                </a:lnTo>
                <a:lnTo>
                  <a:pt x="242" y="1459"/>
                </a:lnTo>
                <a:lnTo>
                  <a:pt x="245" y="1454"/>
                </a:lnTo>
                <a:lnTo>
                  <a:pt x="247" y="1448"/>
                </a:lnTo>
                <a:lnTo>
                  <a:pt x="251" y="1442"/>
                </a:lnTo>
                <a:lnTo>
                  <a:pt x="254" y="1436"/>
                </a:lnTo>
                <a:lnTo>
                  <a:pt x="257" y="1431"/>
                </a:lnTo>
                <a:lnTo>
                  <a:pt x="261" y="1425"/>
                </a:lnTo>
                <a:lnTo>
                  <a:pt x="265" y="1419"/>
                </a:lnTo>
                <a:lnTo>
                  <a:pt x="269" y="1414"/>
                </a:lnTo>
                <a:lnTo>
                  <a:pt x="272" y="1408"/>
                </a:lnTo>
                <a:lnTo>
                  <a:pt x="276" y="1403"/>
                </a:lnTo>
                <a:lnTo>
                  <a:pt x="280" y="1399"/>
                </a:lnTo>
                <a:lnTo>
                  <a:pt x="284" y="1394"/>
                </a:lnTo>
                <a:lnTo>
                  <a:pt x="288" y="1390"/>
                </a:lnTo>
                <a:lnTo>
                  <a:pt x="292" y="1386"/>
                </a:lnTo>
                <a:lnTo>
                  <a:pt x="295" y="1382"/>
                </a:lnTo>
                <a:lnTo>
                  <a:pt x="299" y="1378"/>
                </a:lnTo>
                <a:lnTo>
                  <a:pt x="303" y="1374"/>
                </a:lnTo>
                <a:lnTo>
                  <a:pt x="306" y="1370"/>
                </a:lnTo>
                <a:lnTo>
                  <a:pt x="310" y="1365"/>
                </a:lnTo>
                <a:lnTo>
                  <a:pt x="313" y="1361"/>
                </a:lnTo>
                <a:lnTo>
                  <a:pt x="317" y="1357"/>
                </a:lnTo>
                <a:lnTo>
                  <a:pt x="320" y="1352"/>
                </a:lnTo>
                <a:lnTo>
                  <a:pt x="323" y="1348"/>
                </a:lnTo>
                <a:lnTo>
                  <a:pt x="326" y="1344"/>
                </a:lnTo>
                <a:lnTo>
                  <a:pt x="329" y="1340"/>
                </a:lnTo>
                <a:lnTo>
                  <a:pt x="332" y="1336"/>
                </a:lnTo>
                <a:lnTo>
                  <a:pt x="335" y="1333"/>
                </a:lnTo>
                <a:lnTo>
                  <a:pt x="337" y="1329"/>
                </a:lnTo>
                <a:lnTo>
                  <a:pt x="340" y="1326"/>
                </a:lnTo>
                <a:lnTo>
                  <a:pt x="342" y="1323"/>
                </a:lnTo>
                <a:lnTo>
                  <a:pt x="344" y="1319"/>
                </a:lnTo>
                <a:lnTo>
                  <a:pt x="347" y="1315"/>
                </a:lnTo>
                <a:lnTo>
                  <a:pt x="350" y="1311"/>
                </a:lnTo>
                <a:lnTo>
                  <a:pt x="353" y="1307"/>
                </a:lnTo>
                <a:lnTo>
                  <a:pt x="357" y="1302"/>
                </a:lnTo>
                <a:lnTo>
                  <a:pt x="360" y="1297"/>
                </a:lnTo>
                <a:lnTo>
                  <a:pt x="363" y="1293"/>
                </a:lnTo>
                <a:lnTo>
                  <a:pt x="366" y="1288"/>
                </a:lnTo>
                <a:lnTo>
                  <a:pt x="369" y="1284"/>
                </a:lnTo>
                <a:lnTo>
                  <a:pt x="372" y="1279"/>
                </a:lnTo>
                <a:lnTo>
                  <a:pt x="375" y="1275"/>
                </a:lnTo>
                <a:lnTo>
                  <a:pt x="377" y="1271"/>
                </a:lnTo>
                <a:lnTo>
                  <a:pt x="380" y="1268"/>
                </a:lnTo>
                <a:lnTo>
                  <a:pt x="382" y="1265"/>
                </a:lnTo>
                <a:lnTo>
                  <a:pt x="384" y="1263"/>
                </a:lnTo>
                <a:lnTo>
                  <a:pt x="385" y="1260"/>
                </a:lnTo>
                <a:lnTo>
                  <a:pt x="386" y="1258"/>
                </a:lnTo>
                <a:lnTo>
                  <a:pt x="387" y="1255"/>
                </a:lnTo>
                <a:lnTo>
                  <a:pt x="389" y="1253"/>
                </a:lnTo>
                <a:lnTo>
                  <a:pt x="390" y="1250"/>
                </a:lnTo>
                <a:lnTo>
                  <a:pt x="391" y="1247"/>
                </a:lnTo>
                <a:lnTo>
                  <a:pt x="392" y="1245"/>
                </a:lnTo>
                <a:lnTo>
                  <a:pt x="393" y="1242"/>
                </a:lnTo>
                <a:lnTo>
                  <a:pt x="393" y="1240"/>
                </a:lnTo>
                <a:lnTo>
                  <a:pt x="394" y="1237"/>
                </a:lnTo>
                <a:lnTo>
                  <a:pt x="394" y="1236"/>
                </a:lnTo>
                <a:lnTo>
                  <a:pt x="395" y="1234"/>
                </a:lnTo>
                <a:lnTo>
                  <a:pt x="395" y="1232"/>
                </a:lnTo>
                <a:lnTo>
                  <a:pt x="395" y="1231"/>
                </a:lnTo>
                <a:lnTo>
                  <a:pt x="396" y="1231"/>
                </a:lnTo>
                <a:lnTo>
                  <a:pt x="395" y="1231"/>
                </a:lnTo>
                <a:lnTo>
                  <a:pt x="395" y="1232"/>
                </a:lnTo>
                <a:lnTo>
                  <a:pt x="395" y="1234"/>
                </a:lnTo>
                <a:lnTo>
                  <a:pt x="394" y="1236"/>
                </a:lnTo>
                <a:lnTo>
                  <a:pt x="394" y="1239"/>
                </a:lnTo>
                <a:lnTo>
                  <a:pt x="393" y="1243"/>
                </a:lnTo>
                <a:lnTo>
                  <a:pt x="393" y="1246"/>
                </a:lnTo>
                <a:lnTo>
                  <a:pt x="392" y="1250"/>
                </a:lnTo>
                <a:lnTo>
                  <a:pt x="391" y="1255"/>
                </a:lnTo>
                <a:lnTo>
                  <a:pt x="391" y="1259"/>
                </a:lnTo>
                <a:lnTo>
                  <a:pt x="391" y="1263"/>
                </a:lnTo>
                <a:lnTo>
                  <a:pt x="390" y="1267"/>
                </a:lnTo>
                <a:lnTo>
                  <a:pt x="390" y="1272"/>
                </a:lnTo>
                <a:lnTo>
                  <a:pt x="390" y="1276"/>
                </a:lnTo>
                <a:lnTo>
                  <a:pt x="391" y="1279"/>
                </a:lnTo>
                <a:lnTo>
                  <a:pt x="392" y="1282"/>
                </a:lnTo>
                <a:lnTo>
                  <a:pt x="392" y="1286"/>
                </a:lnTo>
                <a:lnTo>
                  <a:pt x="393" y="1289"/>
                </a:lnTo>
                <a:lnTo>
                  <a:pt x="394" y="1293"/>
                </a:lnTo>
                <a:lnTo>
                  <a:pt x="395" y="1298"/>
                </a:lnTo>
                <a:lnTo>
                  <a:pt x="396" y="1302"/>
                </a:lnTo>
                <a:lnTo>
                  <a:pt x="397" y="1307"/>
                </a:lnTo>
                <a:lnTo>
                  <a:pt x="398" y="1313"/>
                </a:lnTo>
                <a:lnTo>
                  <a:pt x="399" y="1318"/>
                </a:lnTo>
                <a:lnTo>
                  <a:pt x="400" y="1324"/>
                </a:lnTo>
                <a:lnTo>
                  <a:pt x="402" y="1330"/>
                </a:lnTo>
                <a:lnTo>
                  <a:pt x="403" y="1336"/>
                </a:lnTo>
                <a:lnTo>
                  <a:pt x="405" y="1342"/>
                </a:lnTo>
                <a:lnTo>
                  <a:pt x="407" y="1348"/>
                </a:lnTo>
                <a:lnTo>
                  <a:pt x="410" y="1354"/>
                </a:lnTo>
                <a:lnTo>
                  <a:pt x="412" y="1360"/>
                </a:lnTo>
                <a:lnTo>
                  <a:pt x="415" y="1366"/>
                </a:lnTo>
                <a:lnTo>
                  <a:pt x="418" y="1372"/>
                </a:lnTo>
                <a:lnTo>
                  <a:pt x="421" y="1377"/>
                </a:lnTo>
                <a:lnTo>
                  <a:pt x="423" y="1382"/>
                </a:lnTo>
                <a:lnTo>
                  <a:pt x="425" y="1386"/>
                </a:lnTo>
                <a:lnTo>
                  <a:pt x="427" y="1390"/>
                </a:lnTo>
                <a:lnTo>
                  <a:pt x="429" y="1394"/>
                </a:lnTo>
                <a:lnTo>
                  <a:pt x="430" y="1397"/>
                </a:lnTo>
                <a:lnTo>
                  <a:pt x="432" y="1401"/>
                </a:lnTo>
                <a:lnTo>
                  <a:pt x="433" y="1404"/>
                </a:lnTo>
                <a:lnTo>
                  <a:pt x="434" y="1407"/>
                </a:lnTo>
                <a:lnTo>
                  <a:pt x="435" y="1410"/>
                </a:lnTo>
                <a:lnTo>
                  <a:pt x="436" y="1413"/>
                </a:lnTo>
                <a:lnTo>
                  <a:pt x="437" y="1416"/>
                </a:lnTo>
                <a:lnTo>
                  <a:pt x="438" y="1419"/>
                </a:lnTo>
                <a:lnTo>
                  <a:pt x="439" y="1422"/>
                </a:lnTo>
                <a:lnTo>
                  <a:pt x="439" y="1426"/>
                </a:lnTo>
                <a:lnTo>
                  <a:pt x="440" y="1430"/>
                </a:lnTo>
                <a:lnTo>
                  <a:pt x="440" y="1435"/>
                </a:lnTo>
                <a:lnTo>
                  <a:pt x="439" y="1439"/>
                </a:lnTo>
                <a:lnTo>
                  <a:pt x="439" y="1445"/>
                </a:lnTo>
                <a:lnTo>
                  <a:pt x="438" y="1451"/>
                </a:lnTo>
                <a:lnTo>
                  <a:pt x="437" y="1457"/>
                </a:lnTo>
                <a:lnTo>
                  <a:pt x="436" y="1463"/>
                </a:lnTo>
                <a:lnTo>
                  <a:pt x="434" y="1469"/>
                </a:lnTo>
                <a:lnTo>
                  <a:pt x="433" y="1476"/>
                </a:lnTo>
                <a:lnTo>
                  <a:pt x="431" y="1482"/>
                </a:lnTo>
                <a:lnTo>
                  <a:pt x="429" y="1488"/>
                </a:lnTo>
                <a:lnTo>
                  <a:pt x="428" y="1495"/>
                </a:lnTo>
                <a:lnTo>
                  <a:pt x="426" y="1501"/>
                </a:lnTo>
                <a:lnTo>
                  <a:pt x="425" y="1507"/>
                </a:lnTo>
                <a:lnTo>
                  <a:pt x="424" y="1513"/>
                </a:lnTo>
                <a:lnTo>
                  <a:pt x="423" y="1518"/>
                </a:lnTo>
                <a:lnTo>
                  <a:pt x="422" y="1523"/>
                </a:lnTo>
                <a:lnTo>
                  <a:pt x="421" y="1529"/>
                </a:lnTo>
                <a:lnTo>
                  <a:pt x="420" y="1535"/>
                </a:lnTo>
                <a:lnTo>
                  <a:pt x="419" y="1541"/>
                </a:lnTo>
                <a:lnTo>
                  <a:pt x="418" y="1548"/>
                </a:lnTo>
                <a:lnTo>
                  <a:pt x="416" y="1555"/>
                </a:lnTo>
                <a:lnTo>
                  <a:pt x="415" y="1561"/>
                </a:lnTo>
                <a:lnTo>
                  <a:pt x="414" y="1568"/>
                </a:lnTo>
                <a:lnTo>
                  <a:pt x="413" y="1575"/>
                </a:lnTo>
                <a:lnTo>
                  <a:pt x="411" y="1581"/>
                </a:lnTo>
                <a:lnTo>
                  <a:pt x="410" y="1588"/>
                </a:lnTo>
                <a:lnTo>
                  <a:pt x="409" y="1594"/>
                </a:lnTo>
                <a:lnTo>
                  <a:pt x="408" y="1601"/>
                </a:lnTo>
                <a:lnTo>
                  <a:pt x="408" y="1607"/>
                </a:lnTo>
                <a:lnTo>
                  <a:pt x="407" y="1612"/>
                </a:lnTo>
                <a:lnTo>
                  <a:pt x="407" y="1618"/>
                </a:lnTo>
                <a:lnTo>
                  <a:pt x="408" y="1624"/>
                </a:lnTo>
                <a:lnTo>
                  <a:pt x="408" y="1633"/>
                </a:lnTo>
                <a:lnTo>
                  <a:pt x="410" y="1643"/>
                </a:lnTo>
                <a:lnTo>
                  <a:pt x="411" y="1654"/>
                </a:lnTo>
                <a:lnTo>
                  <a:pt x="413" y="1667"/>
                </a:lnTo>
                <a:lnTo>
                  <a:pt x="416" y="1680"/>
                </a:lnTo>
                <a:lnTo>
                  <a:pt x="418" y="1694"/>
                </a:lnTo>
                <a:lnTo>
                  <a:pt x="421" y="1709"/>
                </a:lnTo>
                <a:lnTo>
                  <a:pt x="424" y="1723"/>
                </a:lnTo>
                <a:lnTo>
                  <a:pt x="427" y="1738"/>
                </a:lnTo>
                <a:lnTo>
                  <a:pt x="430" y="1752"/>
                </a:lnTo>
                <a:lnTo>
                  <a:pt x="433" y="1765"/>
                </a:lnTo>
                <a:lnTo>
                  <a:pt x="436" y="1777"/>
                </a:lnTo>
                <a:lnTo>
                  <a:pt x="438" y="1788"/>
                </a:lnTo>
                <a:lnTo>
                  <a:pt x="441" y="1798"/>
                </a:lnTo>
                <a:lnTo>
                  <a:pt x="443" y="1806"/>
                </a:lnTo>
                <a:lnTo>
                  <a:pt x="446" y="1813"/>
                </a:lnTo>
                <a:lnTo>
                  <a:pt x="448" y="1823"/>
                </a:lnTo>
                <a:lnTo>
                  <a:pt x="450" y="1835"/>
                </a:lnTo>
                <a:lnTo>
                  <a:pt x="453" y="1848"/>
                </a:lnTo>
                <a:lnTo>
                  <a:pt x="455" y="1862"/>
                </a:lnTo>
                <a:lnTo>
                  <a:pt x="458" y="1878"/>
                </a:lnTo>
                <a:lnTo>
                  <a:pt x="461" y="1894"/>
                </a:lnTo>
                <a:lnTo>
                  <a:pt x="463" y="1911"/>
                </a:lnTo>
                <a:lnTo>
                  <a:pt x="466" y="1928"/>
                </a:lnTo>
                <a:lnTo>
                  <a:pt x="469" y="1944"/>
                </a:lnTo>
                <a:lnTo>
                  <a:pt x="471" y="1961"/>
                </a:lnTo>
                <a:lnTo>
                  <a:pt x="474" y="1978"/>
                </a:lnTo>
                <a:lnTo>
                  <a:pt x="476" y="1993"/>
                </a:lnTo>
                <a:lnTo>
                  <a:pt x="478" y="2008"/>
                </a:lnTo>
                <a:lnTo>
                  <a:pt x="481" y="2021"/>
                </a:lnTo>
                <a:lnTo>
                  <a:pt x="483" y="2033"/>
                </a:lnTo>
                <a:lnTo>
                  <a:pt x="485" y="2045"/>
                </a:lnTo>
                <a:lnTo>
                  <a:pt x="487" y="2056"/>
                </a:lnTo>
                <a:lnTo>
                  <a:pt x="489" y="2067"/>
                </a:lnTo>
                <a:lnTo>
                  <a:pt x="491" y="2077"/>
                </a:lnTo>
                <a:lnTo>
                  <a:pt x="493" y="2088"/>
                </a:lnTo>
                <a:lnTo>
                  <a:pt x="495" y="2098"/>
                </a:lnTo>
                <a:lnTo>
                  <a:pt x="496" y="2108"/>
                </a:lnTo>
                <a:lnTo>
                  <a:pt x="497" y="2117"/>
                </a:lnTo>
                <a:lnTo>
                  <a:pt x="499" y="2127"/>
                </a:lnTo>
                <a:lnTo>
                  <a:pt x="500" y="2135"/>
                </a:lnTo>
                <a:lnTo>
                  <a:pt x="501" y="2144"/>
                </a:lnTo>
                <a:lnTo>
                  <a:pt x="502" y="2151"/>
                </a:lnTo>
                <a:lnTo>
                  <a:pt x="502" y="2159"/>
                </a:lnTo>
                <a:lnTo>
                  <a:pt x="503" y="2166"/>
                </a:lnTo>
                <a:lnTo>
                  <a:pt x="503" y="2172"/>
                </a:lnTo>
                <a:lnTo>
                  <a:pt x="503" y="2178"/>
                </a:lnTo>
                <a:lnTo>
                  <a:pt x="503" y="2183"/>
                </a:lnTo>
                <a:lnTo>
                  <a:pt x="502" y="2190"/>
                </a:lnTo>
                <a:lnTo>
                  <a:pt x="502" y="2198"/>
                </a:lnTo>
                <a:lnTo>
                  <a:pt x="500" y="2207"/>
                </a:lnTo>
                <a:lnTo>
                  <a:pt x="499" y="2217"/>
                </a:lnTo>
                <a:lnTo>
                  <a:pt x="498" y="2227"/>
                </a:lnTo>
                <a:lnTo>
                  <a:pt x="496" y="2238"/>
                </a:lnTo>
                <a:lnTo>
                  <a:pt x="495" y="2249"/>
                </a:lnTo>
                <a:lnTo>
                  <a:pt x="493" y="2260"/>
                </a:lnTo>
                <a:lnTo>
                  <a:pt x="492" y="2271"/>
                </a:lnTo>
                <a:lnTo>
                  <a:pt x="491" y="2282"/>
                </a:lnTo>
                <a:lnTo>
                  <a:pt x="489" y="2293"/>
                </a:lnTo>
                <a:lnTo>
                  <a:pt x="488" y="2303"/>
                </a:lnTo>
                <a:lnTo>
                  <a:pt x="488" y="2312"/>
                </a:lnTo>
                <a:lnTo>
                  <a:pt x="487" y="2321"/>
                </a:lnTo>
                <a:lnTo>
                  <a:pt x="487" y="2329"/>
                </a:lnTo>
                <a:lnTo>
                  <a:pt x="487" y="2338"/>
                </a:lnTo>
                <a:lnTo>
                  <a:pt x="488" y="2349"/>
                </a:lnTo>
                <a:lnTo>
                  <a:pt x="490" y="2362"/>
                </a:lnTo>
                <a:lnTo>
                  <a:pt x="492" y="2377"/>
                </a:lnTo>
                <a:lnTo>
                  <a:pt x="494" y="2393"/>
                </a:lnTo>
                <a:lnTo>
                  <a:pt x="497" y="2410"/>
                </a:lnTo>
                <a:lnTo>
                  <a:pt x="500" y="2428"/>
                </a:lnTo>
                <a:lnTo>
                  <a:pt x="503" y="2446"/>
                </a:lnTo>
                <a:lnTo>
                  <a:pt x="506" y="2464"/>
                </a:lnTo>
                <a:lnTo>
                  <a:pt x="510" y="2482"/>
                </a:lnTo>
                <a:lnTo>
                  <a:pt x="513" y="2499"/>
                </a:lnTo>
                <a:lnTo>
                  <a:pt x="515" y="2515"/>
                </a:lnTo>
                <a:lnTo>
                  <a:pt x="518" y="2529"/>
                </a:lnTo>
                <a:lnTo>
                  <a:pt x="520" y="2542"/>
                </a:lnTo>
                <a:lnTo>
                  <a:pt x="522" y="2553"/>
                </a:lnTo>
                <a:lnTo>
                  <a:pt x="523" y="2561"/>
                </a:lnTo>
                <a:lnTo>
                  <a:pt x="524" y="2568"/>
                </a:lnTo>
                <a:lnTo>
                  <a:pt x="525" y="2577"/>
                </a:lnTo>
                <a:lnTo>
                  <a:pt x="527" y="2588"/>
                </a:lnTo>
                <a:lnTo>
                  <a:pt x="529" y="2599"/>
                </a:lnTo>
                <a:lnTo>
                  <a:pt x="532" y="2611"/>
                </a:lnTo>
                <a:lnTo>
                  <a:pt x="535" y="2623"/>
                </a:lnTo>
                <a:lnTo>
                  <a:pt x="537" y="2636"/>
                </a:lnTo>
                <a:lnTo>
                  <a:pt x="540" y="2649"/>
                </a:lnTo>
                <a:lnTo>
                  <a:pt x="543" y="2662"/>
                </a:lnTo>
                <a:lnTo>
                  <a:pt x="546" y="2674"/>
                </a:lnTo>
                <a:lnTo>
                  <a:pt x="548" y="2686"/>
                </a:lnTo>
                <a:lnTo>
                  <a:pt x="550" y="2697"/>
                </a:lnTo>
                <a:lnTo>
                  <a:pt x="552" y="2707"/>
                </a:lnTo>
                <a:lnTo>
                  <a:pt x="554" y="2716"/>
                </a:lnTo>
                <a:lnTo>
                  <a:pt x="554" y="2723"/>
                </a:lnTo>
                <a:lnTo>
                  <a:pt x="555" y="2729"/>
                </a:lnTo>
                <a:lnTo>
                  <a:pt x="555" y="2733"/>
                </a:lnTo>
                <a:lnTo>
                  <a:pt x="555" y="2738"/>
                </a:lnTo>
                <a:lnTo>
                  <a:pt x="556" y="2742"/>
                </a:lnTo>
                <a:lnTo>
                  <a:pt x="557" y="2747"/>
                </a:lnTo>
                <a:lnTo>
                  <a:pt x="558" y="2751"/>
                </a:lnTo>
                <a:lnTo>
                  <a:pt x="559" y="2755"/>
                </a:lnTo>
                <a:lnTo>
                  <a:pt x="560" y="2760"/>
                </a:lnTo>
                <a:lnTo>
                  <a:pt x="561" y="2765"/>
                </a:lnTo>
                <a:lnTo>
                  <a:pt x="561" y="2769"/>
                </a:lnTo>
                <a:lnTo>
                  <a:pt x="562" y="2774"/>
                </a:lnTo>
                <a:lnTo>
                  <a:pt x="562" y="2778"/>
                </a:lnTo>
                <a:lnTo>
                  <a:pt x="561" y="2782"/>
                </a:lnTo>
                <a:lnTo>
                  <a:pt x="561" y="2787"/>
                </a:lnTo>
                <a:lnTo>
                  <a:pt x="559" y="2792"/>
                </a:lnTo>
                <a:lnTo>
                  <a:pt x="557" y="2796"/>
                </a:lnTo>
                <a:lnTo>
                  <a:pt x="555" y="2801"/>
                </a:lnTo>
                <a:lnTo>
                  <a:pt x="552" y="2805"/>
                </a:lnTo>
                <a:lnTo>
                  <a:pt x="549" y="2809"/>
                </a:lnTo>
                <a:lnTo>
                  <a:pt x="546" y="2814"/>
                </a:lnTo>
                <a:lnTo>
                  <a:pt x="543" y="2818"/>
                </a:lnTo>
                <a:lnTo>
                  <a:pt x="540" y="2823"/>
                </a:lnTo>
                <a:lnTo>
                  <a:pt x="537" y="2827"/>
                </a:lnTo>
                <a:lnTo>
                  <a:pt x="534" y="2832"/>
                </a:lnTo>
                <a:lnTo>
                  <a:pt x="531" y="2836"/>
                </a:lnTo>
                <a:lnTo>
                  <a:pt x="528" y="2840"/>
                </a:lnTo>
                <a:lnTo>
                  <a:pt x="525" y="2844"/>
                </a:lnTo>
                <a:lnTo>
                  <a:pt x="522" y="2849"/>
                </a:lnTo>
                <a:lnTo>
                  <a:pt x="519" y="2853"/>
                </a:lnTo>
                <a:lnTo>
                  <a:pt x="516" y="2857"/>
                </a:lnTo>
                <a:lnTo>
                  <a:pt x="513" y="2861"/>
                </a:lnTo>
                <a:lnTo>
                  <a:pt x="510" y="2864"/>
                </a:lnTo>
                <a:lnTo>
                  <a:pt x="507" y="2868"/>
                </a:lnTo>
                <a:lnTo>
                  <a:pt x="504" y="2872"/>
                </a:lnTo>
                <a:lnTo>
                  <a:pt x="500" y="2876"/>
                </a:lnTo>
                <a:lnTo>
                  <a:pt x="496" y="2880"/>
                </a:lnTo>
                <a:lnTo>
                  <a:pt x="492" y="2883"/>
                </a:lnTo>
                <a:lnTo>
                  <a:pt x="489" y="2887"/>
                </a:lnTo>
                <a:lnTo>
                  <a:pt x="484" y="2891"/>
                </a:lnTo>
                <a:lnTo>
                  <a:pt x="480" y="2895"/>
                </a:lnTo>
                <a:lnTo>
                  <a:pt x="476" y="2898"/>
                </a:lnTo>
                <a:lnTo>
                  <a:pt x="472" y="2902"/>
                </a:lnTo>
                <a:lnTo>
                  <a:pt x="468" y="2906"/>
                </a:lnTo>
                <a:lnTo>
                  <a:pt x="465" y="2910"/>
                </a:lnTo>
                <a:lnTo>
                  <a:pt x="461" y="2913"/>
                </a:lnTo>
                <a:lnTo>
                  <a:pt x="458" y="2917"/>
                </a:lnTo>
                <a:lnTo>
                  <a:pt x="455" y="2921"/>
                </a:lnTo>
                <a:lnTo>
                  <a:pt x="453" y="2925"/>
                </a:lnTo>
                <a:lnTo>
                  <a:pt x="451" y="2928"/>
                </a:lnTo>
                <a:lnTo>
                  <a:pt x="450" y="2932"/>
                </a:lnTo>
                <a:lnTo>
                  <a:pt x="448" y="2935"/>
                </a:lnTo>
                <a:lnTo>
                  <a:pt x="447" y="2938"/>
                </a:lnTo>
                <a:lnTo>
                  <a:pt x="445" y="2941"/>
                </a:lnTo>
                <a:lnTo>
                  <a:pt x="444" y="2944"/>
                </a:lnTo>
                <a:lnTo>
                  <a:pt x="443" y="2947"/>
                </a:lnTo>
                <a:lnTo>
                  <a:pt x="441" y="2950"/>
                </a:lnTo>
                <a:lnTo>
                  <a:pt x="440" y="2953"/>
                </a:lnTo>
                <a:lnTo>
                  <a:pt x="439" y="2955"/>
                </a:lnTo>
                <a:lnTo>
                  <a:pt x="438" y="2958"/>
                </a:lnTo>
                <a:lnTo>
                  <a:pt x="437" y="2961"/>
                </a:lnTo>
                <a:lnTo>
                  <a:pt x="437" y="2965"/>
                </a:lnTo>
                <a:lnTo>
                  <a:pt x="436" y="2968"/>
                </a:lnTo>
                <a:lnTo>
                  <a:pt x="436" y="2972"/>
                </a:lnTo>
                <a:lnTo>
                  <a:pt x="435" y="2976"/>
                </a:lnTo>
                <a:lnTo>
                  <a:pt x="435" y="2980"/>
                </a:lnTo>
                <a:lnTo>
                  <a:pt x="435" y="2985"/>
                </a:lnTo>
                <a:lnTo>
                  <a:pt x="435" y="2989"/>
                </a:lnTo>
                <a:lnTo>
                  <a:pt x="435" y="2994"/>
                </a:lnTo>
                <a:lnTo>
                  <a:pt x="435" y="2999"/>
                </a:lnTo>
                <a:lnTo>
                  <a:pt x="435" y="3004"/>
                </a:lnTo>
                <a:lnTo>
                  <a:pt x="434" y="3009"/>
                </a:lnTo>
                <a:lnTo>
                  <a:pt x="434" y="3014"/>
                </a:lnTo>
                <a:lnTo>
                  <a:pt x="434" y="3019"/>
                </a:lnTo>
                <a:lnTo>
                  <a:pt x="434" y="3023"/>
                </a:lnTo>
                <a:lnTo>
                  <a:pt x="434" y="3028"/>
                </a:lnTo>
                <a:lnTo>
                  <a:pt x="435" y="3032"/>
                </a:lnTo>
                <a:lnTo>
                  <a:pt x="435" y="3036"/>
                </a:lnTo>
                <a:lnTo>
                  <a:pt x="436" y="3039"/>
                </a:lnTo>
                <a:lnTo>
                  <a:pt x="437" y="3043"/>
                </a:lnTo>
                <a:lnTo>
                  <a:pt x="438" y="3046"/>
                </a:lnTo>
                <a:lnTo>
                  <a:pt x="439" y="3048"/>
                </a:lnTo>
                <a:lnTo>
                  <a:pt x="441" y="3050"/>
                </a:lnTo>
                <a:lnTo>
                  <a:pt x="442" y="3053"/>
                </a:lnTo>
                <a:lnTo>
                  <a:pt x="444" y="3055"/>
                </a:lnTo>
                <a:lnTo>
                  <a:pt x="445" y="3057"/>
                </a:lnTo>
                <a:lnTo>
                  <a:pt x="447" y="3059"/>
                </a:lnTo>
                <a:lnTo>
                  <a:pt x="449" y="3061"/>
                </a:lnTo>
                <a:lnTo>
                  <a:pt x="450" y="3063"/>
                </a:lnTo>
                <a:lnTo>
                  <a:pt x="452" y="3064"/>
                </a:lnTo>
                <a:lnTo>
                  <a:pt x="453" y="3065"/>
                </a:lnTo>
                <a:lnTo>
                  <a:pt x="455" y="3067"/>
                </a:lnTo>
                <a:lnTo>
                  <a:pt x="457" y="3068"/>
                </a:lnTo>
                <a:lnTo>
                  <a:pt x="459" y="3068"/>
                </a:lnTo>
                <a:lnTo>
                  <a:pt x="461" y="3069"/>
                </a:lnTo>
                <a:lnTo>
                  <a:pt x="463" y="3069"/>
                </a:lnTo>
                <a:lnTo>
                  <a:pt x="465" y="3069"/>
                </a:lnTo>
                <a:lnTo>
                  <a:pt x="467" y="3068"/>
                </a:lnTo>
                <a:lnTo>
                  <a:pt x="470" y="3067"/>
                </a:lnTo>
                <a:lnTo>
                  <a:pt x="473" y="3065"/>
                </a:lnTo>
                <a:lnTo>
                  <a:pt x="477" y="3062"/>
                </a:lnTo>
                <a:lnTo>
                  <a:pt x="480" y="3059"/>
                </a:lnTo>
                <a:lnTo>
                  <a:pt x="485" y="3056"/>
                </a:lnTo>
                <a:lnTo>
                  <a:pt x="489" y="3052"/>
                </a:lnTo>
                <a:lnTo>
                  <a:pt x="494" y="3047"/>
                </a:lnTo>
                <a:lnTo>
                  <a:pt x="499" y="3043"/>
                </a:lnTo>
                <a:lnTo>
                  <a:pt x="504" y="3038"/>
                </a:lnTo>
                <a:lnTo>
                  <a:pt x="508" y="3033"/>
                </a:lnTo>
                <a:lnTo>
                  <a:pt x="513" y="3028"/>
                </a:lnTo>
                <a:lnTo>
                  <a:pt x="517" y="3024"/>
                </a:lnTo>
                <a:lnTo>
                  <a:pt x="521" y="3019"/>
                </a:lnTo>
                <a:lnTo>
                  <a:pt x="525" y="3015"/>
                </a:lnTo>
                <a:lnTo>
                  <a:pt x="528" y="3012"/>
                </a:lnTo>
                <a:lnTo>
                  <a:pt x="531" y="3008"/>
                </a:lnTo>
                <a:lnTo>
                  <a:pt x="533" y="3005"/>
                </a:lnTo>
                <a:lnTo>
                  <a:pt x="537" y="3001"/>
                </a:lnTo>
                <a:lnTo>
                  <a:pt x="540" y="2996"/>
                </a:lnTo>
                <a:lnTo>
                  <a:pt x="545" y="2991"/>
                </a:lnTo>
                <a:lnTo>
                  <a:pt x="550" y="2986"/>
                </a:lnTo>
                <a:lnTo>
                  <a:pt x="555" y="2980"/>
                </a:lnTo>
                <a:lnTo>
                  <a:pt x="560" y="2975"/>
                </a:lnTo>
                <a:lnTo>
                  <a:pt x="566" y="2969"/>
                </a:lnTo>
                <a:lnTo>
                  <a:pt x="571" y="2963"/>
                </a:lnTo>
                <a:lnTo>
                  <a:pt x="577" y="2957"/>
                </a:lnTo>
                <a:lnTo>
                  <a:pt x="583" y="2952"/>
                </a:lnTo>
                <a:lnTo>
                  <a:pt x="588" y="2947"/>
                </a:lnTo>
                <a:lnTo>
                  <a:pt x="593" y="2942"/>
                </a:lnTo>
                <a:lnTo>
                  <a:pt x="598" y="2938"/>
                </a:lnTo>
                <a:lnTo>
                  <a:pt x="603" y="2935"/>
                </a:lnTo>
                <a:lnTo>
                  <a:pt x="607" y="2932"/>
                </a:lnTo>
                <a:lnTo>
                  <a:pt x="610" y="2930"/>
                </a:lnTo>
                <a:lnTo>
                  <a:pt x="613" y="2927"/>
                </a:lnTo>
                <a:lnTo>
                  <a:pt x="617" y="2925"/>
                </a:lnTo>
                <a:lnTo>
                  <a:pt x="620" y="2922"/>
                </a:lnTo>
                <a:lnTo>
                  <a:pt x="623" y="2919"/>
                </a:lnTo>
                <a:lnTo>
                  <a:pt x="625" y="2916"/>
                </a:lnTo>
                <a:lnTo>
                  <a:pt x="628" y="2913"/>
                </a:lnTo>
                <a:lnTo>
                  <a:pt x="631" y="2910"/>
                </a:lnTo>
                <a:lnTo>
                  <a:pt x="634" y="2907"/>
                </a:lnTo>
                <a:lnTo>
                  <a:pt x="637" y="2904"/>
                </a:lnTo>
                <a:lnTo>
                  <a:pt x="640" y="2901"/>
                </a:lnTo>
                <a:lnTo>
                  <a:pt x="643" y="2899"/>
                </a:lnTo>
                <a:lnTo>
                  <a:pt x="646" y="2896"/>
                </a:lnTo>
                <a:lnTo>
                  <a:pt x="650" y="2893"/>
                </a:lnTo>
                <a:lnTo>
                  <a:pt x="654" y="2891"/>
                </a:lnTo>
                <a:lnTo>
                  <a:pt x="659" y="2889"/>
                </a:lnTo>
                <a:lnTo>
                  <a:pt x="663" y="2886"/>
                </a:lnTo>
                <a:lnTo>
                  <a:pt x="667" y="2884"/>
                </a:lnTo>
                <a:lnTo>
                  <a:pt x="670" y="2883"/>
                </a:lnTo>
                <a:lnTo>
                  <a:pt x="673" y="2881"/>
                </a:lnTo>
                <a:lnTo>
                  <a:pt x="676" y="2880"/>
                </a:lnTo>
                <a:lnTo>
                  <a:pt x="679" y="2879"/>
                </a:lnTo>
                <a:lnTo>
                  <a:pt x="681" y="2877"/>
                </a:lnTo>
                <a:lnTo>
                  <a:pt x="683" y="2876"/>
                </a:lnTo>
                <a:lnTo>
                  <a:pt x="685" y="2875"/>
                </a:lnTo>
                <a:lnTo>
                  <a:pt x="687" y="2874"/>
                </a:lnTo>
                <a:lnTo>
                  <a:pt x="688" y="2873"/>
                </a:lnTo>
                <a:lnTo>
                  <a:pt x="689" y="2871"/>
                </a:lnTo>
                <a:lnTo>
                  <a:pt x="689" y="2870"/>
                </a:lnTo>
                <a:lnTo>
                  <a:pt x="690" y="2868"/>
                </a:lnTo>
                <a:lnTo>
                  <a:pt x="690" y="2866"/>
                </a:lnTo>
                <a:lnTo>
                  <a:pt x="690" y="2864"/>
                </a:lnTo>
                <a:lnTo>
                  <a:pt x="690" y="2862"/>
                </a:lnTo>
                <a:lnTo>
                  <a:pt x="690" y="2859"/>
                </a:lnTo>
                <a:lnTo>
                  <a:pt x="690" y="2856"/>
                </a:lnTo>
                <a:lnTo>
                  <a:pt x="690" y="2853"/>
                </a:lnTo>
                <a:lnTo>
                  <a:pt x="689" y="2849"/>
                </a:lnTo>
                <a:lnTo>
                  <a:pt x="689" y="2846"/>
                </a:lnTo>
                <a:lnTo>
                  <a:pt x="688" y="2842"/>
                </a:lnTo>
                <a:lnTo>
                  <a:pt x="687" y="2837"/>
                </a:lnTo>
                <a:lnTo>
                  <a:pt x="687" y="2833"/>
                </a:lnTo>
                <a:lnTo>
                  <a:pt x="686" y="2828"/>
                </a:lnTo>
                <a:lnTo>
                  <a:pt x="685" y="2823"/>
                </a:lnTo>
                <a:lnTo>
                  <a:pt x="684" y="2817"/>
                </a:lnTo>
                <a:lnTo>
                  <a:pt x="682" y="2812"/>
                </a:lnTo>
                <a:lnTo>
                  <a:pt x="681" y="2805"/>
                </a:lnTo>
                <a:lnTo>
                  <a:pt x="680" y="2799"/>
                </a:lnTo>
                <a:lnTo>
                  <a:pt x="678" y="2793"/>
                </a:lnTo>
                <a:lnTo>
                  <a:pt x="677" y="2786"/>
                </a:lnTo>
                <a:lnTo>
                  <a:pt x="675" y="2778"/>
                </a:lnTo>
                <a:lnTo>
                  <a:pt x="674" y="2771"/>
                </a:lnTo>
                <a:lnTo>
                  <a:pt x="672" y="2764"/>
                </a:lnTo>
                <a:lnTo>
                  <a:pt x="671" y="2756"/>
                </a:lnTo>
                <a:lnTo>
                  <a:pt x="670" y="2749"/>
                </a:lnTo>
                <a:lnTo>
                  <a:pt x="669" y="2741"/>
                </a:lnTo>
                <a:lnTo>
                  <a:pt x="668" y="2734"/>
                </a:lnTo>
                <a:lnTo>
                  <a:pt x="667" y="2727"/>
                </a:lnTo>
                <a:lnTo>
                  <a:pt x="666" y="2720"/>
                </a:lnTo>
                <a:lnTo>
                  <a:pt x="666" y="2713"/>
                </a:lnTo>
                <a:lnTo>
                  <a:pt x="665" y="2707"/>
                </a:lnTo>
                <a:lnTo>
                  <a:pt x="665" y="2700"/>
                </a:lnTo>
                <a:lnTo>
                  <a:pt x="665" y="2695"/>
                </a:lnTo>
                <a:lnTo>
                  <a:pt x="666" y="2690"/>
                </a:lnTo>
                <a:lnTo>
                  <a:pt x="666" y="2685"/>
                </a:lnTo>
                <a:lnTo>
                  <a:pt x="667" y="2679"/>
                </a:lnTo>
                <a:lnTo>
                  <a:pt x="669" y="2670"/>
                </a:lnTo>
                <a:lnTo>
                  <a:pt x="672" y="2658"/>
                </a:lnTo>
                <a:lnTo>
                  <a:pt x="674" y="2644"/>
                </a:lnTo>
                <a:lnTo>
                  <a:pt x="677" y="2628"/>
                </a:lnTo>
                <a:lnTo>
                  <a:pt x="681" y="2611"/>
                </a:lnTo>
                <a:lnTo>
                  <a:pt x="684" y="2593"/>
                </a:lnTo>
                <a:lnTo>
                  <a:pt x="688" y="2575"/>
                </a:lnTo>
                <a:lnTo>
                  <a:pt x="691" y="2556"/>
                </a:lnTo>
                <a:lnTo>
                  <a:pt x="695" y="2537"/>
                </a:lnTo>
                <a:lnTo>
                  <a:pt x="698" y="2519"/>
                </a:lnTo>
                <a:lnTo>
                  <a:pt x="700" y="2503"/>
                </a:lnTo>
                <a:lnTo>
                  <a:pt x="703" y="2487"/>
                </a:lnTo>
                <a:lnTo>
                  <a:pt x="704" y="2473"/>
                </a:lnTo>
                <a:lnTo>
                  <a:pt x="706" y="2462"/>
                </a:lnTo>
                <a:lnTo>
                  <a:pt x="706" y="2453"/>
                </a:lnTo>
                <a:lnTo>
                  <a:pt x="706" y="2444"/>
                </a:lnTo>
                <a:lnTo>
                  <a:pt x="706" y="2434"/>
                </a:lnTo>
                <a:lnTo>
                  <a:pt x="705" y="2423"/>
                </a:lnTo>
                <a:lnTo>
                  <a:pt x="705" y="2411"/>
                </a:lnTo>
                <a:lnTo>
                  <a:pt x="704" y="2397"/>
                </a:lnTo>
                <a:lnTo>
                  <a:pt x="704" y="2383"/>
                </a:lnTo>
                <a:lnTo>
                  <a:pt x="703" y="2369"/>
                </a:lnTo>
                <a:lnTo>
                  <a:pt x="702" y="2354"/>
                </a:lnTo>
                <a:lnTo>
                  <a:pt x="701" y="2340"/>
                </a:lnTo>
                <a:lnTo>
                  <a:pt x="701" y="2326"/>
                </a:lnTo>
                <a:lnTo>
                  <a:pt x="700" y="2313"/>
                </a:lnTo>
                <a:lnTo>
                  <a:pt x="699" y="2301"/>
                </a:lnTo>
                <a:lnTo>
                  <a:pt x="699" y="2290"/>
                </a:lnTo>
                <a:lnTo>
                  <a:pt x="698" y="2280"/>
                </a:lnTo>
                <a:lnTo>
                  <a:pt x="698" y="2272"/>
                </a:lnTo>
                <a:lnTo>
                  <a:pt x="698" y="2265"/>
                </a:lnTo>
                <a:lnTo>
                  <a:pt x="698" y="2259"/>
                </a:lnTo>
                <a:lnTo>
                  <a:pt x="698" y="2251"/>
                </a:lnTo>
                <a:lnTo>
                  <a:pt x="699" y="2241"/>
                </a:lnTo>
                <a:lnTo>
                  <a:pt x="699" y="2229"/>
                </a:lnTo>
                <a:lnTo>
                  <a:pt x="700" y="2216"/>
                </a:lnTo>
                <a:lnTo>
                  <a:pt x="701" y="2203"/>
                </a:lnTo>
                <a:lnTo>
                  <a:pt x="702" y="2188"/>
                </a:lnTo>
                <a:lnTo>
                  <a:pt x="703" y="2174"/>
                </a:lnTo>
                <a:lnTo>
                  <a:pt x="704" y="2159"/>
                </a:lnTo>
                <a:lnTo>
                  <a:pt x="705" y="2144"/>
                </a:lnTo>
                <a:lnTo>
                  <a:pt x="706" y="2130"/>
                </a:lnTo>
                <a:lnTo>
                  <a:pt x="707" y="2116"/>
                </a:lnTo>
                <a:lnTo>
                  <a:pt x="708" y="2104"/>
                </a:lnTo>
                <a:lnTo>
                  <a:pt x="708" y="2092"/>
                </a:lnTo>
                <a:lnTo>
                  <a:pt x="709" y="2082"/>
                </a:lnTo>
                <a:lnTo>
                  <a:pt x="710" y="2074"/>
                </a:lnTo>
                <a:lnTo>
                  <a:pt x="711" y="2065"/>
                </a:lnTo>
                <a:lnTo>
                  <a:pt x="712" y="2053"/>
                </a:lnTo>
                <a:lnTo>
                  <a:pt x="713" y="2039"/>
                </a:lnTo>
                <a:lnTo>
                  <a:pt x="714" y="2024"/>
                </a:lnTo>
                <a:lnTo>
                  <a:pt x="716" y="2007"/>
                </a:lnTo>
                <a:lnTo>
                  <a:pt x="717" y="1989"/>
                </a:lnTo>
                <a:lnTo>
                  <a:pt x="718" y="1971"/>
                </a:lnTo>
                <a:lnTo>
                  <a:pt x="720" y="1952"/>
                </a:lnTo>
                <a:lnTo>
                  <a:pt x="721" y="1934"/>
                </a:lnTo>
                <a:lnTo>
                  <a:pt x="722" y="1916"/>
                </a:lnTo>
                <a:lnTo>
                  <a:pt x="723" y="1899"/>
                </a:lnTo>
                <a:lnTo>
                  <a:pt x="724" y="1884"/>
                </a:lnTo>
                <a:lnTo>
                  <a:pt x="725" y="1870"/>
                </a:lnTo>
                <a:lnTo>
                  <a:pt x="726" y="1859"/>
                </a:lnTo>
                <a:lnTo>
                  <a:pt x="726" y="1851"/>
                </a:lnTo>
                <a:lnTo>
                  <a:pt x="726" y="1846"/>
                </a:lnTo>
                <a:lnTo>
                  <a:pt x="726" y="1841"/>
                </a:lnTo>
                <a:lnTo>
                  <a:pt x="726" y="1835"/>
                </a:lnTo>
                <a:lnTo>
                  <a:pt x="726" y="1827"/>
                </a:lnTo>
                <a:lnTo>
                  <a:pt x="725" y="1818"/>
                </a:lnTo>
                <a:lnTo>
                  <a:pt x="725" y="1809"/>
                </a:lnTo>
                <a:lnTo>
                  <a:pt x="725" y="1799"/>
                </a:lnTo>
                <a:lnTo>
                  <a:pt x="724" y="1789"/>
                </a:lnTo>
                <a:lnTo>
                  <a:pt x="724" y="1778"/>
                </a:lnTo>
                <a:lnTo>
                  <a:pt x="724" y="1768"/>
                </a:lnTo>
                <a:lnTo>
                  <a:pt x="723" y="1758"/>
                </a:lnTo>
                <a:lnTo>
                  <a:pt x="723" y="1749"/>
                </a:lnTo>
                <a:lnTo>
                  <a:pt x="723" y="1742"/>
                </a:lnTo>
                <a:lnTo>
                  <a:pt x="722" y="1735"/>
                </a:lnTo>
                <a:lnTo>
                  <a:pt x="722" y="1730"/>
                </a:lnTo>
                <a:lnTo>
                  <a:pt x="722" y="1727"/>
                </a:lnTo>
                <a:lnTo>
                  <a:pt x="722" y="1726"/>
                </a:lnTo>
                <a:lnTo>
                  <a:pt x="722" y="1729"/>
                </a:lnTo>
                <a:lnTo>
                  <a:pt x="723" y="1740"/>
                </a:lnTo>
                <a:lnTo>
                  <a:pt x="724" y="1756"/>
                </a:lnTo>
                <a:lnTo>
                  <a:pt x="725" y="1777"/>
                </a:lnTo>
                <a:lnTo>
                  <a:pt x="726" y="1802"/>
                </a:lnTo>
                <a:lnTo>
                  <a:pt x="727" y="1831"/>
                </a:lnTo>
                <a:lnTo>
                  <a:pt x="729" y="1861"/>
                </a:lnTo>
                <a:lnTo>
                  <a:pt x="731" y="1893"/>
                </a:lnTo>
                <a:lnTo>
                  <a:pt x="733" y="1924"/>
                </a:lnTo>
                <a:lnTo>
                  <a:pt x="735" y="1956"/>
                </a:lnTo>
                <a:lnTo>
                  <a:pt x="737" y="1985"/>
                </a:lnTo>
                <a:lnTo>
                  <a:pt x="739" y="2012"/>
                </a:lnTo>
                <a:lnTo>
                  <a:pt x="741" y="2036"/>
                </a:lnTo>
                <a:lnTo>
                  <a:pt x="743" y="2056"/>
                </a:lnTo>
                <a:lnTo>
                  <a:pt x="744" y="2070"/>
                </a:lnTo>
                <a:lnTo>
                  <a:pt x="746" y="2078"/>
                </a:lnTo>
                <a:lnTo>
                  <a:pt x="748" y="2083"/>
                </a:lnTo>
                <a:lnTo>
                  <a:pt x="749" y="2089"/>
                </a:lnTo>
                <a:lnTo>
                  <a:pt x="751" y="2095"/>
                </a:lnTo>
                <a:lnTo>
                  <a:pt x="753" y="2103"/>
                </a:lnTo>
                <a:lnTo>
                  <a:pt x="754" y="2111"/>
                </a:lnTo>
                <a:lnTo>
                  <a:pt x="756" y="2120"/>
                </a:lnTo>
                <a:lnTo>
                  <a:pt x="758" y="2129"/>
                </a:lnTo>
                <a:lnTo>
                  <a:pt x="760" y="2138"/>
                </a:lnTo>
                <a:lnTo>
                  <a:pt x="761" y="2148"/>
                </a:lnTo>
                <a:lnTo>
                  <a:pt x="763" y="2157"/>
                </a:lnTo>
                <a:lnTo>
                  <a:pt x="764" y="2166"/>
                </a:lnTo>
                <a:lnTo>
                  <a:pt x="766" y="2175"/>
                </a:lnTo>
                <a:lnTo>
                  <a:pt x="767" y="2184"/>
                </a:lnTo>
                <a:lnTo>
                  <a:pt x="768" y="2192"/>
                </a:lnTo>
                <a:lnTo>
                  <a:pt x="769" y="2199"/>
                </a:lnTo>
                <a:lnTo>
                  <a:pt x="770" y="2205"/>
                </a:lnTo>
                <a:lnTo>
                  <a:pt x="771" y="2211"/>
                </a:lnTo>
                <a:lnTo>
                  <a:pt x="771" y="2217"/>
                </a:lnTo>
                <a:lnTo>
                  <a:pt x="772" y="2223"/>
                </a:lnTo>
                <a:lnTo>
                  <a:pt x="773" y="2229"/>
                </a:lnTo>
                <a:lnTo>
                  <a:pt x="774" y="2235"/>
                </a:lnTo>
                <a:lnTo>
                  <a:pt x="774" y="2240"/>
                </a:lnTo>
                <a:lnTo>
                  <a:pt x="775" y="2246"/>
                </a:lnTo>
                <a:lnTo>
                  <a:pt x="775" y="2251"/>
                </a:lnTo>
                <a:lnTo>
                  <a:pt x="776" y="2256"/>
                </a:lnTo>
                <a:lnTo>
                  <a:pt x="776" y="2261"/>
                </a:lnTo>
                <a:lnTo>
                  <a:pt x="777" y="2266"/>
                </a:lnTo>
                <a:lnTo>
                  <a:pt x="777" y="2270"/>
                </a:lnTo>
                <a:lnTo>
                  <a:pt x="777" y="2275"/>
                </a:lnTo>
                <a:lnTo>
                  <a:pt x="778" y="2279"/>
                </a:lnTo>
                <a:lnTo>
                  <a:pt x="778" y="2282"/>
                </a:lnTo>
                <a:lnTo>
                  <a:pt x="778" y="2285"/>
                </a:lnTo>
                <a:lnTo>
                  <a:pt x="778" y="2289"/>
                </a:lnTo>
                <a:lnTo>
                  <a:pt x="777" y="2295"/>
                </a:lnTo>
                <a:lnTo>
                  <a:pt x="775" y="2303"/>
                </a:lnTo>
                <a:lnTo>
                  <a:pt x="774" y="2313"/>
                </a:lnTo>
                <a:lnTo>
                  <a:pt x="772" y="2323"/>
                </a:lnTo>
                <a:lnTo>
                  <a:pt x="769" y="2335"/>
                </a:lnTo>
                <a:lnTo>
                  <a:pt x="767" y="2347"/>
                </a:lnTo>
                <a:lnTo>
                  <a:pt x="764" y="2360"/>
                </a:lnTo>
                <a:lnTo>
                  <a:pt x="762" y="2373"/>
                </a:lnTo>
                <a:lnTo>
                  <a:pt x="760" y="2386"/>
                </a:lnTo>
                <a:lnTo>
                  <a:pt x="758" y="2399"/>
                </a:lnTo>
                <a:lnTo>
                  <a:pt x="756" y="2412"/>
                </a:lnTo>
                <a:lnTo>
                  <a:pt x="755" y="2424"/>
                </a:lnTo>
                <a:lnTo>
                  <a:pt x="754" y="2435"/>
                </a:lnTo>
                <a:lnTo>
                  <a:pt x="754" y="2445"/>
                </a:lnTo>
                <a:lnTo>
                  <a:pt x="754" y="2453"/>
                </a:lnTo>
                <a:lnTo>
                  <a:pt x="755" y="2462"/>
                </a:lnTo>
                <a:lnTo>
                  <a:pt x="757" y="2473"/>
                </a:lnTo>
                <a:lnTo>
                  <a:pt x="759" y="2486"/>
                </a:lnTo>
                <a:lnTo>
                  <a:pt x="761" y="2502"/>
                </a:lnTo>
                <a:lnTo>
                  <a:pt x="764" y="2518"/>
                </a:lnTo>
                <a:lnTo>
                  <a:pt x="767" y="2536"/>
                </a:lnTo>
                <a:lnTo>
                  <a:pt x="770" y="2554"/>
                </a:lnTo>
                <a:lnTo>
                  <a:pt x="773" y="2573"/>
                </a:lnTo>
                <a:lnTo>
                  <a:pt x="777" y="2591"/>
                </a:lnTo>
                <a:lnTo>
                  <a:pt x="780" y="2610"/>
                </a:lnTo>
                <a:lnTo>
                  <a:pt x="783" y="2627"/>
                </a:lnTo>
                <a:lnTo>
                  <a:pt x="785" y="2644"/>
                </a:lnTo>
                <a:lnTo>
                  <a:pt x="787" y="2659"/>
                </a:lnTo>
                <a:lnTo>
                  <a:pt x="789" y="2673"/>
                </a:lnTo>
                <a:lnTo>
                  <a:pt x="790" y="2684"/>
                </a:lnTo>
                <a:lnTo>
                  <a:pt x="790" y="2693"/>
                </a:lnTo>
                <a:lnTo>
                  <a:pt x="790" y="2700"/>
                </a:lnTo>
                <a:lnTo>
                  <a:pt x="790" y="2708"/>
                </a:lnTo>
                <a:lnTo>
                  <a:pt x="790" y="2715"/>
                </a:lnTo>
                <a:lnTo>
                  <a:pt x="790" y="2722"/>
                </a:lnTo>
                <a:lnTo>
                  <a:pt x="790" y="2730"/>
                </a:lnTo>
                <a:lnTo>
                  <a:pt x="790" y="2737"/>
                </a:lnTo>
                <a:lnTo>
                  <a:pt x="790" y="2744"/>
                </a:lnTo>
                <a:lnTo>
                  <a:pt x="789" y="2751"/>
                </a:lnTo>
                <a:lnTo>
                  <a:pt x="789" y="2758"/>
                </a:lnTo>
                <a:lnTo>
                  <a:pt x="789" y="2765"/>
                </a:lnTo>
                <a:lnTo>
                  <a:pt x="789" y="2772"/>
                </a:lnTo>
                <a:lnTo>
                  <a:pt x="788" y="2779"/>
                </a:lnTo>
                <a:lnTo>
                  <a:pt x="788" y="2786"/>
                </a:lnTo>
                <a:lnTo>
                  <a:pt x="787" y="2792"/>
                </a:lnTo>
                <a:lnTo>
                  <a:pt x="787" y="2798"/>
                </a:lnTo>
                <a:lnTo>
                  <a:pt x="786" y="2805"/>
                </a:lnTo>
                <a:lnTo>
                  <a:pt x="785" y="2810"/>
                </a:lnTo>
                <a:lnTo>
                  <a:pt x="784" y="2816"/>
                </a:lnTo>
                <a:lnTo>
                  <a:pt x="782" y="2821"/>
                </a:lnTo>
                <a:lnTo>
                  <a:pt x="781" y="2826"/>
                </a:lnTo>
                <a:lnTo>
                  <a:pt x="779" y="2830"/>
                </a:lnTo>
                <a:lnTo>
                  <a:pt x="777" y="2835"/>
                </a:lnTo>
                <a:lnTo>
                  <a:pt x="776" y="2839"/>
                </a:lnTo>
                <a:lnTo>
                  <a:pt x="774" y="2843"/>
                </a:lnTo>
                <a:lnTo>
                  <a:pt x="773" y="2847"/>
                </a:lnTo>
                <a:lnTo>
                  <a:pt x="772" y="2850"/>
                </a:lnTo>
                <a:lnTo>
                  <a:pt x="771" y="2854"/>
                </a:lnTo>
                <a:lnTo>
                  <a:pt x="770" y="2858"/>
                </a:lnTo>
                <a:lnTo>
                  <a:pt x="770" y="2861"/>
                </a:lnTo>
                <a:lnTo>
                  <a:pt x="771" y="2865"/>
                </a:lnTo>
                <a:lnTo>
                  <a:pt x="772" y="2869"/>
                </a:lnTo>
                <a:lnTo>
                  <a:pt x="774" y="2872"/>
                </a:lnTo>
                <a:lnTo>
                  <a:pt x="776" y="2876"/>
                </a:lnTo>
                <a:lnTo>
                  <a:pt x="779" y="2880"/>
                </a:lnTo>
                <a:lnTo>
                  <a:pt x="781" y="2883"/>
                </a:lnTo>
                <a:lnTo>
                  <a:pt x="784" y="2887"/>
                </a:lnTo>
                <a:lnTo>
                  <a:pt x="787" y="2891"/>
                </a:lnTo>
                <a:lnTo>
                  <a:pt x="790" y="2894"/>
                </a:lnTo>
                <a:lnTo>
                  <a:pt x="793" y="2898"/>
                </a:lnTo>
                <a:lnTo>
                  <a:pt x="796" y="2901"/>
                </a:lnTo>
                <a:lnTo>
                  <a:pt x="800" y="2905"/>
                </a:lnTo>
                <a:lnTo>
                  <a:pt x="804" y="2908"/>
                </a:lnTo>
                <a:lnTo>
                  <a:pt x="808" y="2911"/>
                </a:lnTo>
                <a:lnTo>
                  <a:pt x="813" y="2914"/>
                </a:lnTo>
                <a:lnTo>
                  <a:pt x="817" y="2917"/>
                </a:lnTo>
                <a:lnTo>
                  <a:pt x="822" y="2920"/>
                </a:lnTo>
                <a:lnTo>
                  <a:pt x="828" y="2922"/>
                </a:lnTo>
                <a:lnTo>
                  <a:pt x="834" y="2924"/>
                </a:lnTo>
                <a:lnTo>
                  <a:pt x="840" y="2927"/>
                </a:lnTo>
                <a:lnTo>
                  <a:pt x="848" y="2931"/>
                </a:lnTo>
                <a:lnTo>
                  <a:pt x="858" y="2936"/>
                </a:lnTo>
                <a:lnTo>
                  <a:pt x="868" y="2942"/>
                </a:lnTo>
                <a:lnTo>
                  <a:pt x="878" y="2948"/>
                </a:lnTo>
                <a:lnTo>
                  <a:pt x="889" y="2955"/>
                </a:lnTo>
                <a:lnTo>
                  <a:pt x="901" y="2962"/>
                </a:lnTo>
                <a:lnTo>
                  <a:pt x="912" y="2970"/>
                </a:lnTo>
                <a:lnTo>
                  <a:pt x="923" y="2977"/>
                </a:lnTo>
                <a:lnTo>
                  <a:pt x="934" y="2984"/>
                </a:lnTo>
                <a:lnTo>
                  <a:pt x="945" y="2991"/>
                </a:lnTo>
                <a:lnTo>
                  <a:pt x="954" y="2997"/>
                </a:lnTo>
                <a:lnTo>
                  <a:pt x="963" y="3002"/>
                </a:lnTo>
                <a:lnTo>
                  <a:pt x="970" y="3007"/>
                </a:lnTo>
                <a:lnTo>
                  <a:pt x="976" y="3010"/>
                </a:lnTo>
                <a:lnTo>
                  <a:pt x="981" y="3012"/>
                </a:lnTo>
                <a:lnTo>
                  <a:pt x="985" y="3014"/>
                </a:lnTo>
                <a:lnTo>
                  <a:pt x="988" y="3015"/>
                </a:lnTo>
                <a:lnTo>
                  <a:pt x="991" y="3017"/>
                </a:lnTo>
                <a:lnTo>
                  <a:pt x="994" y="3019"/>
                </a:lnTo>
                <a:lnTo>
                  <a:pt x="997" y="3020"/>
                </a:lnTo>
                <a:lnTo>
                  <a:pt x="999" y="3022"/>
                </a:lnTo>
                <a:lnTo>
                  <a:pt x="1002" y="3023"/>
                </a:lnTo>
                <a:lnTo>
                  <a:pt x="1004" y="3024"/>
                </a:lnTo>
                <a:lnTo>
                  <a:pt x="1006" y="3025"/>
                </a:lnTo>
                <a:lnTo>
                  <a:pt x="1008" y="3026"/>
                </a:lnTo>
                <a:lnTo>
                  <a:pt x="1010" y="3026"/>
                </a:lnTo>
                <a:lnTo>
                  <a:pt x="1012" y="3027"/>
                </a:lnTo>
                <a:lnTo>
                  <a:pt x="1015" y="3027"/>
                </a:lnTo>
                <a:lnTo>
                  <a:pt x="1017" y="3026"/>
                </a:lnTo>
                <a:lnTo>
                  <a:pt x="1019" y="3025"/>
                </a:lnTo>
                <a:lnTo>
                  <a:pt x="1021" y="3024"/>
                </a:lnTo>
                <a:lnTo>
                  <a:pt x="1023" y="3022"/>
                </a:lnTo>
                <a:lnTo>
                  <a:pt x="1026" y="3019"/>
                </a:lnTo>
                <a:lnTo>
                  <a:pt x="1028" y="3016"/>
                </a:lnTo>
                <a:lnTo>
                  <a:pt x="1031" y="3012"/>
                </a:lnTo>
                <a:lnTo>
                  <a:pt x="1033" y="3007"/>
                </a:lnTo>
                <a:lnTo>
                  <a:pt x="1036" y="3002"/>
                </a:lnTo>
                <a:lnTo>
                  <a:pt x="1038" y="2996"/>
                </a:lnTo>
                <a:lnTo>
                  <a:pt x="1040" y="2991"/>
                </a:lnTo>
                <a:lnTo>
                  <a:pt x="1041" y="2985"/>
                </a:lnTo>
                <a:lnTo>
                  <a:pt x="1043" y="2979"/>
                </a:lnTo>
                <a:lnTo>
                  <a:pt x="1044" y="2973"/>
                </a:lnTo>
                <a:lnTo>
                  <a:pt x="1045" y="2967"/>
                </a:lnTo>
                <a:lnTo>
                  <a:pt x="1045" y="2962"/>
                </a:lnTo>
                <a:lnTo>
                  <a:pt x="1044" y="2957"/>
                </a:lnTo>
                <a:lnTo>
                  <a:pt x="1043" y="2952"/>
                </a:lnTo>
                <a:lnTo>
                  <a:pt x="1041" y="2948"/>
                </a:lnTo>
                <a:lnTo>
                  <a:pt x="1038" y="2944"/>
                </a:lnTo>
                <a:lnTo>
                  <a:pt x="1036" y="2940"/>
                </a:lnTo>
                <a:lnTo>
                  <a:pt x="1033" y="2936"/>
                </a:lnTo>
                <a:lnTo>
                  <a:pt x="1029" y="2932"/>
                </a:lnTo>
                <a:lnTo>
                  <a:pt x="1026" y="2928"/>
                </a:lnTo>
                <a:lnTo>
                  <a:pt x="1022" y="2924"/>
                </a:lnTo>
                <a:lnTo>
                  <a:pt x="1019" y="2919"/>
                </a:lnTo>
                <a:lnTo>
                  <a:pt x="1015" y="2915"/>
                </a:lnTo>
                <a:lnTo>
                  <a:pt x="1011" y="2910"/>
                </a:lnTo>
                <a:lnTo>
                  <a:pt x="1008" y="2906"/>
                </a:lnTo>
                <a:lnTo>
                  <a:pt x="1004" y="2902"/>
                </a:lnTo>
                <a:lnTo>
                  <a:pt x="1000" y="2898"/>
                </a:lnTo>
                <a:lnTo>
                  <a:pt x="997" y="2894"/>
                </a:lnTo>
                <a:lnTo>
                  <a:pt x="994" y="2891"/>
                </a:lnTo>
                <a:lnTo>
                  <a:pt x="991" y="2887"/>
                </a:lnTo>
                <a:lnTo>
                  <a:pt x="989" y="2884"/>
                </a:lnTo>
                <a:lnTo>
                  <a:pt x="986" y="2881"/>
                </a:lnTo>
                <a:lnTo>
                  <a:pt x="983" y="2877"/>
                </a:lnTo>
                <a:lnTo>
                  <a:pt x="978" y="2873"/>
                </a:lnTo>
                <a:lnTo>
                  <a:pt x="973" y="2869"/>
                </a:lnTo>
                <a:lnTo>
                  <a:pt x="968" y="2865"/>
                </a:lnTo>
                <a:lnTo>
                  <a:pt x="962" y="2860"/>
                </a:lnTo>
                <a:lnTo>
                  <a:pt x="956" y="2855"/>
                </a:lnTo>
                <a:lnTo>
                  <a:pt x="950" y="2850"/>
                </a:lnTo>
                <a:lnTo>
                  <a:pt x="944" y="2846"/>
                </a:lnTo>
                <a:lnTo>
                  <a:pt x="938" y="2841"/>
                </a:lnTo>
                <a:lnTo>
                  <a:pt x="932" y="2836"/>
                </a:lnTo>
                <a:lnTo>
                  <a:pt x="927" y="2832"/>
                </a:lnTo>
                <a:lnTo>
                  <a:pt x="922" y="2827"/>
                </a:lnTo>
                <a:lnTo>
                  <a:pt x="918" y="2823"/>
                </a:lnTo>
                <a:lnTo>
                  <a:pt x="915" y="2820"/>
                </a:lnTo>
                <a:lnTo>
                  <a:pt x="914" y="2816"/>
                </a:lnTo>
                <a:lnTo>
                  <a:pt x="912" y="2813"/>
                </a:lnTo>
                <a:lnTo>
                  <a:pt x="910" y="2810"/>
                </a:lnTo>
                <a:lnTo>
                  <a:pt x="909" y="2807"/>
                </a:lnTo>
                <a:lnTo>
                  <a:pt x="907" y="2804"/>
                </a:lnTo>
                <a:lnTo>
                  <a:pt x="905" y="2801"/>
                </a:lnTo>
                <a:lnTo>
                  <a:pt x="904" y="2798"/>
                </a:lnTo>
                <a:lnTo>
                  <a:pt x="902" y="2795"/>
                </a:lnTo>
                <a:lnTo>
                  <a:pt x="901" y="2791"/>
                </a:lnTo>
                <a:lnTo>
                  <a:pt x="899" y="2787"/>
                </a:lnTo>
                <a:lnTo>
                  <a:pt x="898" y="2784"/>
                </a:lnTo>
                <a:lnTo>
                  <a:pt x="897" y="2780"/>
                </a:lnTo>
                <a:lnTo>
                  <a:pt x="896" y="2775"/>
                </a:lnTo>
                <a:lnTo>
                  <a:pt x="895" y="2771"/>
                </a:lnTo>
                <a:lnTo>
                  <a:pt x="894" y="2766"/>
                </a:lnTo>
                <a:lnTo>
                  <a:pt x="894" y="2762"/>
                </a:lnTo>
                <a:lnTo>
                  <a:pt x="894" y="2757"/>
                </a:lnTo>
                <a:lnTo>
                  <a:pt x="894" y="2750"/>
                </a:lnTo>
                <a:lnTo>
                  <a:pt x="895" y="2740"/>
                </a:lnTo>
                <a:lnTo>
                  <a:pt x="897" y="2727"/>
                </a:lnTo>
                <a:lnTo>
                  <a:pt x="899" y="2713"/>
                </a:lnTo>
                <a:lnTo>
                  <a:pt x="902" y="2696"/>
                </a:lnTo>
                <a:lnTo>
                  <a:pt x="905" y="2679"/>
                </a:lnTo>
                <a:lnTo>
                  <a:pt x="909" y="2660"/>
                </a:lnTo>
                <a:lnTo>
                  <a:pt x="913" y="2642"/>
                </a:lnTo>
                <a:lnTo>
                  <a:pt x="916" y="2623"/>
                </a:lnTo>
                <a:lnTo>
                  <a:pt x="920" y="2605"/>
                </a:lnTo>
                <a:lnTo>
                  <a:pt x="924" y="2588"/>
                </a:lnTo>
                <a:lnTo>
                  <a:pt x="927" y="2572"/>
                </a:lnTo>
                <a:lnTo>
                  <a:pt x="930" y="2558"/>
                </a:lnTo>
                <a:lnTo>
                  <a:pt x="933" y="2547"/>
                </a:lnTo>
                <a:lnTo>
                  <a:pt x="936" y="2538"/>
                </a:lnTo>
                <a:lnTo>
                  <a:pt x="937" y="2533"/>
                </a:lnTo>
                <a:lnTo>
                  <a:pt x="939" y="2527"/>
                </a:lnTo>
                <a:lnTo>
                  <a:pt x="941" y="2518"/>
                </a:lnTo>
                <a:lnTo>
                  <a:pt x="944" y="2507"/>
                </a:lnTo>
                <a:lnTo>
                  <a:pt x="946" y="2493"/>
                </a:lnTo>
                <a:lnTo>
                  <a:pt x="949" y="2477"/>
                </a:lnTo>
                <a:lnTo>
                  <a:pt x="952" y="2459"/>
                </a:lnTo>
                <a:lnTo>
                  <a:pt x="955" y="2441"/>
                </a:lnTo>
                <a:lnTo>
                  <a:pt x="958" y="2422"/>
                </a:lnTo>
                <a:lnTo>
                  <a:pt x="960" y="2403"/>
                </a:lnTo>
                <a:lnTo>
                  <a:pt x="963" y="2384"/>
                </a:lnTo>
                <a:lnTo>
                  <a:pt x="965" y="2366"/>
                </a:lnTo>
                <a:lnTo>
                  <a:pt x="967" y="2350"/>
                </a:lnTo>
                <a:lnTo>
                  <a:pt x="968" y="2335"/>
                </a:lnTo>
                <a:lnTo>
                  <a:pt x="969" y="2322"/>
                </a:lnTo>
                <a:lnTo>
                  <a:pt x="970" y="2312"/>
                </a:lnTo>
                <a:lnTo>
                  <a:pt x="969" y="2305"/>
                </a:lnTo>
                <a:lnTo>
                  <a:pt x="968" y="2299"/>
                </a:lnTo>
                <a:lnTo>
                  <a:pt x="967" y="2292"/>
                </a:lnTo>
                <a:lnTo>
                  <a:pt x="966" y="2285"/>
                </a:lnTo>
                <a:lnTo>
                  <a:pt x="964" y="2276"/>
                </a:lnTo>
                <a:lnTo>
                  <a:pt x="963" y="2267"/>
                </a:lnTo>
                <a:lnTo>
                  <a:pt x="961" y="2258"/>
                </a:lnTo>
                <a:lnTo>
                  <a:pt x="960" y="2248"/>
                </a:lnTo>
                <a:lnTo>
                  <a:pt x="958" y="2238"/>
                </a:lnTo>
                <a:lnTo>
                  <a:pt x="957" y="2229"/>
                </a:lnTo>
                <a:lnTo>
                  <a:pt x="955" y="2219"/>
                </a:lnTo>
                <a:lnTo>
                  <a:pt x="954" y="2210"/>
                </a:lnTo>
                <a:lnTo>
                  <a:pt x="953" y="2202"/>
                </a:lnTo>
                <a:lnTo>
                  <a:pt x="953" y="2194"/>
                </a:lnTo>
                <a:lnTo>
                  <a:pt x="953" y="2188"/>
                </a:lnTo>
                <a:lnTo>
                  <a:pt x="953" y="2182"/>
                </a:lnTo>
                <a:lnTo>
                  <a:pt x="953" y="2178"/>
                </a:lnTo>
                <a:lnTo>
                  <a:pt x="954" y="2173"/>
                </a:lnTo>
                <a:lnTo>
                  <a:pt x="955" y="2166"/>
                </a:lnTo>
                <a:lnTo>
                  <a:pt x="955" y="2158"/>
                </a:lnTo>
                <a:lnTo>
                  <a:pt x="956" y="2148"/>
                </a:lnTo>
                <a:lnTo>
                  <a:pt x="957" y="2137"/>
                </a:lnTo>
                <a:lnTo>
                  <a:pt x="958" y="2126"/>
                </a:lnTo>
                <a:lnTo>
                  <a:pt x="958" y="2113"/>
                </a:lnTo>
                <a:lnTo>
                  <a:pt x="959" y="2100"/>
                </a:lnTo>
                <a:lnTo>
                  <a:pt x="960" y="2087"/>
                </a:lnTo>
                <a:lnTo>
                  <a:pt x="961" y="2073"/>
                </a:lnTo>
                <a:lnTo>
                  <a:pt x="961" y="2059"/>
                </a:lnTo>
                <a:lnTo>
                  <a:pt x="962" y="2046"/>
                </a:lnTo>
                <a:lnTo>
                  <a:pt x="963" y="2034"/>
                </a:lnTo>
                <a:lnTo>
                  <a:pt x="964" y="2022"/>
                </a:lnTo>
                <a:lnTo>
                  <a:pt x="965" y="2011"/>
                </a:lnTo>
                <a:lnTo>
                  <a:pt x="965" y="2002"/>
                </a:lnTo>
                <a:lnTo>
                  <a:pt x="967" y="1990"/>
                </a:lnTo>
                <a:lnTo>
                  <a:pt x="970" y="1973"/>
                </a:lnTo>
                <a:lnTo>
                  <a:pt x="974" y="1953"/>
                </a:lnTo>
                <a:lnTo>
                  <a:pt x="979" y="1929"/>
                </a:lnTo>
                <a:lnTo>
                  <a:pt x="986" y="1902"/>
                </a:lnTo>
                <a:lnTo>
                  <a:pt x="992" y="1873"/>
                </a:lnTo>
                <a:lnTo>
                  <a:pt x="999" y="1843"/>
                </a:lnTo>
                <a:lnTo>
                  <a:pt x="1006" y="1813"/>
                </a:lnTo>
                <a:lnTo>
                  <a:pt x="1014" y="1782"/>
                </a:lnTo>
                <a:lnTo>
                  <a:pt x="1021" y="1752"/>
                </a:lnTo>
                <a:lnTo>
                  <a:pt x="1027" y="1724"/>
                </a:lnTo>
                <a:lnTo>
                  <a:pt x="1033" y="1698"/>
                </a:lnTo>
                <a:lnTo>
                  <a:pt x="1038" y="1675"/>
                </a:lnTo>
                <a:lnTo>
                  <a:pt x="1041" y="1655"/>
                </a:lnTo>
                <a:lnTo>
                  <a:pt x="1044" y="1640"/>
                </a:lnTo>
                <a:lnTo>
                  <a:pt x="1045" y="1630"/>
                </a:lnTo>
                <a:lnTo>
                  <a:pt x="1045" y="1622"/>
                </a:lnTo>
                <a:lnTo>
                  <a:pt x="1044" y="1615"/>
                </a:lnTo>
                <a:lnTo>
                  <a:pt x="1044" y="1607"/>
                </a:lnTo>
                <a:lnTo>
                  <a:pt x="1043" y="1599"/>
                </a:lnTo>
                <a:lnTo>
                  <a:pt x="1042" y="1591"/>
                </a:lnTo>
                <a:lnTo>
                  <a:pt x="1041" y="1584"/>
                </a:lnTo>
                <a:lnTo>
                  <a:pt x="1039" y="1577"/>
                </a:lnTo>
                <a:lnTo>
                  <a:pt x="1038" y="1569"/>
                </a:lnTo>
                <a:lnTo>
                  <a:pt x="1036" y="1563"/>
                </a:lnTo>
                <a:lnTo>
                  <a:pt x="1035" y="1556"/>
                </a:lnTo>
                <a:lnTo>
                  <a:pt x="1033" y="1550"/>
                </a:lnTo>
                <a:lnTo>
                  <a:pt x="1031" y="1545"/>
                </a:lnTo>
                <a:lnTo>
                  <a:pt x="1030" y="1540"/>
                </a:lnTo>
                <a:lnTo>
                  <a:pt x="1028" y="1536"/>
                </a:lnTo>
                <a:lnTo>
                  <a:pt x="1026" y="1533"/>
                </a:lnTo>
                <a:lnTo>
                  <a:pt x="1025" y="1530"/>
                </a:lnTo>
                <a:lnTo>
                  <a:pt x="1023" y="1527"/>
                </a:lnTo>
                <a:lnTo>
                  <a:pt x="1022" y="1523"/>
                </a:lnTo>
                <a:lnTo>
                  <a:pt x="1020" y="1517"/>
                </a:lnTo>
                <a:lnTo>
                  <a:pt x="1019" y="1511"/>
                </a:lnTo>
                <a:lnTo>
                  <a:pt x="1017" y="1504"/>
                </a:lnTo>
                <a:lnTo>
                  <a:pt x="1015" y="1497"/>
                </a:lnTo>
                <a:lnTo>
                  <a:pt x="1014" y="1489"/>
                </a:lnTo>
                <a:lnTo>
                  <a:pt x="1012" y="1480"/>
                </a:lnTo>
                <a:lnTo>
                  <a:pt x="1011" y="1472"/>
                </a:lnTo>
                <a:lnTo>
                  <a:pt x="1010" y="1464"/>
                </a:lnTo>
                <a:lnTo>
                  <a:pt x="1009" y="1455"/>
                </a:lnTo>
                <a:lnTo>
                  <a:pt x="1009" y="1447"/>
                </a:lnTo>
                <a:lnTo>
                  <a:pt x="1008" y="1440"/>
                </a:lnTo>
                <a:lnTo>
                  <a:pt x="1008" y="1433"/>
                </a:lnTo>
                <a:lnTo>
                  <a:pt x="1009" y="1427"/>
                </a:lnTo>
                <a:lnTo>
                  <a:pt x="1009" y="1422"/>
                </a:lnTo>
                <a:lnTo>
                  <a:pt x="1010" y="1417"/>
                </a:lnTo>
                <a:lnTo>
                  <a:pt x="1012" y="1412"/>
                </a:lnTo>
                <a:lnTo>
                  <a:pt x="1014" y="1406"/>
                </a:lnTo>
                <a:lnTo>
                  <a:pt x="1016" y="1399"/>
                </a:lnTo>
                <a:lnTo>
                  <a:pt x="1019" y="1392"/>
                </a:lnTo>
                <a:lnTo>
                  <a:pt x="1022" y="1385"/>
                </a:lnTo>
                <a:lnTo>
                  <a:pt x="1025" y="1378"/>
                </a:lnTo>
                <a:lnTo>
                  <a:pt x="1029" y="1370"/>
                </a:lnTo>
                <a:lnTo>
                  <a:pt x="1032" y="1363"/>
                </a:lnTo>
                <a:lnTo>
                  <a:pt x="1035" y="1355"/>
                </a:lnTo>
                <a:lnTo>
                  <a:pt x="1038" y="1348"/>
                </a:lnTo>
                <a:lnTo>
                  <a:pt x="1041" y="1341"/>
                </a:lnTo>
                <a:lnTo>
                  <a:pt x="1044" y="1335"/>
                </a:lnTo>
                <a:lnTo>
                  <a:pt x="1046" y="1329"/>
                </a:lnTo>
                <a:lnTo>
                  <a:pt x="1048" y="1323"/>
                </a:lnTo>
                <a:lnTo>
                  <a:pt x="1049" y="1318"/>
                </a:lnTo>
                <a:lnTo>
                  <a:pt x="1050" y="1313"/>
                </a:lnTo>
                <a:lnTo>
                  <a:pt x="1050" y="1307"/>
                </a:lnTo>
                <a:lnTo>
                  <a:pt x="1051" y="1299"/>
                </a:lnTo>
                <a:lnTo>
                  <a:pt x="1052" y="1290"/>
                </a:lnTo>
                <a:lnTo>
                  <a:pt x="1053" y="1281"/>
                </a:lnTo>
                <a:lnTo>
                  <a:pt x="1054" y="1271"/>
                </a:lnTo>
                <a:lnTo>
                  <a:pt x="1055" y="1261"/>
                </a:lnTo>
                <a:lnTo>
                  <a:pt x="1055" y="1251"/>
                </a:lnTo>
                <a:lnTo>
                  <a:pt x="1056" y="1241"/>
                </a:lnTo>
                <a:lnTo>
                  <a:pt x="1056" y="1232"/>
                </a:lnTo>
                <a:lnTo>
                  <a:pt x="1056" y="1222"/>
                </a:lnTo>
                <a:lnTo>
                  <a:pt x="1056" y="1214"/>
                </a:lnTo>
                <a:lnTo>
                  <a:pt x="1056" y="1206"/>
                </a:lnTo>
                <a:lnTo>
                  <a:pt x="1055" y="1199"/>
                </a:lnTo>
                <a:lnTo>
                  <a:pt x="1054" y="1194"/>
                </a:lnTo>
                <a:lnTo>
                  <a:pt x="1053" y="1191"/>
                </a:lnTo>
                <a:lnTo>
                  <a:pt x="1051" y="1188"/>
                </a:lnTo>
                <a:lnTo>
                  <a:pt x="1050" y="1190"/>
                </a:lnTo>
                <a:lnTo>
                  <a:pt x="1050" y="1193"/>
                </a:lnTo>
                <a:lnTo>
                  <a:pt x="1051" y="1197"/>
                </a:lnTo>
                <a:lnTo>
                  <a:pt x="1051" y="1202"/>
                </a:lnTo>
                <a:lnTo>
                  <a:pt x="1052" y="1209"/>
                </a:lnTo>
                <a:lnTo>
                  <a:pt x="1053" y="1215"/>
                </a:lnTo>
                <a:lnTo>
                  <a:pt x="1055" y="1223"/>
                </a:lnTo>
                <a:lnTo>
                  <a:pt x="1056" y="1230"/>
                </a:lnTo>
                <a:lnTo>
                  <a:pt x="1058" y="1238"/>
                </a:lnTo>
                <a:lnTo>
                  <a:pt x="1060" y="1246"/>
                </a:lnTo>
                <a:lnTo>
                  <a:pt x="1062" y="1253"/>
                </a:lnTo>
                <a:lnTo>
                  <a:pt x="1064" y="1259"/>
                </a:lnTo>
                <a:lnTo>
                  <a:pt x="1067" y="1265"/>
                </a:lnTo>
                <a:lnTo>
                  <a:pt x="1069" y="1270"/>
                </a:lnTo>
                <a:lnTo>
                  <a:pt x="1072" y="1275"/>
                </a:lnTo>
                <a:lnTo>
                  <a:pt x="1075" y="1281"/>
                </a:lnTo>
                <a:lnTo>
                  <a:pt x="1080" y="1287"/>
                </a:lnTo>
                <a:lnTo>
                  <a:pt x="1085" y="1293"/>
                </a:lnTo>
                <a:lnTo>
                  <a:pt x="1090" y="1300"/>
                </a:lnTo>
                <a:lnTo>
                  <a:pt x="1096" y="1307"/>
                </a:lnTo>
                <a:lnTo>
                  <a:pt x="1102" y="1314"/>
                </a:lnTo>
                <a:lnTo>
                  <a:pt x="1109" y="1322"/>
                </a:lnTo>
                <a:lnTo>
                  <a:pt x="1115" y="1329"/>
                </a:lnTo>
                <a:lnTo>
                  <a:pt x="1121" y="1336"/>
                </a:lnTo>
                <a:lnTo>
                  <a:pt x="1127" y="1343"/>
                </a:lnTo>
                <a:lnTo>
                  <a:pt x="1133" y="1350"/>
                </a:lnTo>
                <a:lnTo>
                  <a:pt x="1138" y="1356"/>
                </a:lnTo>
                <a:lnTo>
                  <a:pt x="1142" y="1361"/>
                </a:lnTo>
                <a:lnTo>
                  <a:pt x="1146" y="1366"/>
                </a:lnTo>
                <a:lnTo>
                  <a:pt x="1149" y="1370"/>
                </a:lnTo>
                <a:lnTo>
                  <a:pt x="1151" y="1374"/>
                </a:lnTo>
                <a:lnTo>
                  <a:pt x="1153" y="1378"/>
                </a:lnTo>
                <a:lnTo>
                  <a:pt x="1156" y="1383"/>
                </a:lnTo>
                <a:lnTo>
                  <a:pt x="1158" y="1388"/>
                </a:lnTo>
                <a:lnTo>
                  <a:pt x="1160" y="1394"/>
                </a:lnTo>
                <a:lnTo>
                  <a:pt x="1163" y="1399"/>
                </a:lnTo>
                <a:lnTo>
                  <a:pt x="1166" y="1405"/>
                </a:lnTo>
                <a:lnTo>
                  <a:pt x="1168" y="1410"/>
                </a:lnTo>
                <a:lnTo>
                  <a:pt x="1170" y="1416"/>
                </a:lnTo>
                <a:lnTo>
                  <a:pt x="1173" y="1421"/>
                </a:lnTo>
                <a:lnTo>
                  <a:pt x="1175" y="1427"/>
                </a:lnTo>
                <a:lnTo>
                  <a:pt x="1177" y="1432"/>
                </a:lnTo>
                <a:lnTo>
                  <a:pt x="1179" y="1437"/>
                </a:lnTo>
                <a:lnTo>
                  <a:pt x="1181" y="1442"/>
                </a:lnTo>
                <a:lnTo>
                  <a:pt x="1183" y="1446"/>
                </a:lnTo>
                <a:lnTo>
                  <a:pt x="1185" y="1450"/>
                </a:lnTo>
                <a:lnTo>
                  <a:pt x="1186" y="1454"/>
                </a:lnTo>
                <a:lnTo>
                  <a:pt x="1188" y="1459"/>
                </a:lnTo>
                <a:lnTo>
                  <a:pt x="1189" y="1464"/>
                </a:lnTo>
                <a:lnTo>
                  <a:pt x="1191" y="1470"/>
                </a:lnTo>
                <a:lnTo>
                  <a:pt x="1193" y="1476"/>
                </a:lnTo>
                <a:lnTo>
                  <a:pt x="1194" y="1482"/>
                </a:lnTo>
                <a:lnTo>
                  <a:pt x="1196" y="1488"/>
                </a:lnTo>
                <a:lnTo>
                  <a:pt x="1198" y="1495"/>
                </a:lnTo>
                <a:lnTo>
                  <a:pt x="1199" y="1502"/>
                </a:lnTo>
                <a:lnTo>
                  <a:pt x="1201" y="1509"/>
                </a:lnTo>
                <a:lnTo>
                  <a:pt x="1203" y="1515"/>
                </a:lnTo>
                <a:lnTo>
                  <a:pt x="1204" y="1522"/>
                </a:lnTo>
                <a:lnTo>
                  <a:pt x="1205" y="1528"/>
                </a:lnTo>
                <a:lnTo>
                  <a:pt x="1206" y="1535"/>
                </a:lnTo>
                <a:lnTo>
                  <a:pt x="1208" y="1541"/>
                </a:lnTo>
                <a:lnTo>
                  <a:pt x="1208" y="1546"/>
                </a:lnTo>
                <a:lnTo>
                  <a:pt x="1209" y="1552"/>
                </a:lnTo>
                <a:lnTo>
                  <a:pt x="1211" y="1558"/>
                </a:lnTo>
                <a:lnTo>
                  <a:pt x="1212" y="1564"/>
                </a:lnTo>
                <a:lnTo>
                  <a:pt x="1214" y="1571"/>
                </a:lnTo>
                <a:lnTo>
                  <a:pt x="1216" y="1579"/>
                </a:lnTo>
                <a:lnTo>
                  <a:pt x="1218" y="1586"/>
                </a:lnTo>
                <a:lnTo>
                  <a:pt x="1221" y="1594"/>
                </a:lnTo>
                <a:lnTo>
                  <a:pt x="1223" y="1602"/>
                </a:lnTo>
                <a:lnTo>
                  <a:pt x="1226" y="1609"/>
                </a:lnTo>
                <a:lnTo>
                  <a:pt x="1229" y="1617"/>
                </a:lnTo>
                <a:lnTo>
                  <a:pt x="1231" y="1624"/>
                </a:lnTo>
                <a:lnTo>
                  <a:pt x="1234" y="1631"/>
                </a:lnTo>
                <a:lnTo>
                  <a:pt x="1237" y="1637"/>
                </a:lnTo>
                <a:lnTo>
                  <a:pt x="1239" y="1643"/>
                </a:lnTo>
                <a:lnTo>
                  <a:pt x="1242" y="1649"/>
                </a:lnTo>
                <a:lnTo>
                  <a:pt x="1244" y="1654"/>
                </a:lnTo>
                <a:lnTo>
                  <a:pt x="1247" y="1659"/>
                </a:lnTo>
                <a:lnTo>
                  <a:pt x="1251" y="1664"/>
                </a:lnTo>
                <a:lnTo>
                  <a:pt x="1255" y="1669"/>
                </a:lnTo>
                <a:lnTo>
                  <a:pt x="1261" y="1675"/>
                </a:lnTo>
                <a:lnTo>
                  <a:pt x="1267" y="1680"/>
                </a:lnTo>
                <a:lnTo>
                  <a:pt x="1273" y="1686"/>
                </a:lnTo>
                <a:lnTo>
                  <a:pt x="1280" y="1692"/>
                </a:lnTo>
                <a:lnTo>
                  <a:pt x="1287" y="1697"/>
                </a:lnTo>
                <a:lnTo>
                  <a:pt x="1294" y="1703"/>
                </a:lnTo>
                <a:lnTo>
                  <a:pt x="1301" y="1708"/>
                </a:lnTo>
                <a:lnTo>
                  <a:pt x="1308" y="1712"/>
                </a:lnTo>
                <a:lnTo>
                  <a:pt x="1315" y="1716"/>
                </a:lnTo>
                <a:lnTo>
                  <a:pt x="1321" y="1720"/>
                </a:lnTo>
                <a:lnTo>
                  <a:pt x="1327" y="1722"/>
                </a:lnTo>
                <a:lnTo>
                  <a:pt x="1332" y="1724"/>
                </a:lnTo>
                <a:lnTo>
                  <a:pt x="1336" y="1726"/>
                </a:lnTo>
                <a:lnTo>
                  <a:pt x="1339" y="1726"/>
                </a:lnTo>
                <a:lnTo>
                  <a:pt x="1343" y="1727"/>
                </a:lnTo>
                <a:lnTo>
                  <a:pt x="1346" y="1727"/>
                </a:lnTo>
                <a:lnTo>
                  <a:pt x="1349" y="1728"/>
                </a:lnTo>
                <a:lnTo>
                  <a:pt x="1352" y="1728"/>
                </a:lnTo>
                <a:lnTo>
                  <a:pt x="1354" y="1728"/>
                </a:lnTo>
                <a:lnTo>
                  <a:pt x="1356" y="1728"/>
                </a:lnTo>
                <a:lnTo>
                  <a:pt x="1359" y="1727"/>
                </a:lnTo>
                <a:lnTo>
                  <a:pt x="1361" y="1727"/>
                </a:lnTo>
                <a:lnTo>
                  <a:pt x="1363" y="1726"/>
                </a:lnTo>
                <a:lnTo>
                  <a:pt x="1365" y="1724"/>
                </a:lnTo>
                <a:lnTo>
                  <a:pt x="1367" y="1723"/>
                </a:lnTo>
                <a:lnTo>
                  <a:pt x="1369" y="1721"/>
                </a:lnTo>
                <a:lnTo>
                  <a:pt x="1371" y="1719"/>
                </a:lnTo>
                <a:lnTo>
                  <a:pt x="1374" y="1717"/>
                </a:lnTo>
                <a:lnTo>
                  <a:pt x="1376" y="1714"/>
                </a:lnTo>
                <a:lnTo>
                  <a:pt x="1378" y="1711"/>
                </a:lnTo>
                <a:lnTo>
                  <a:pt x="1380" y="1706"/>
                </a:lnTo>
                <a:lnTo>
                  <a:pt x="1382" y="1702"/>
                </a:lnTo>
                <a:lnTo>
                  <a:pt x="1383" y="1697"/>
                </a:lnTo>
                <a:lnTo>
                  <a:pt x="1385" y="1691"/>
                </a:lnTo>
                <a:lnTo>
                  <a:pt x="1386" y="1685"/>
                </a:lnTo>
                <a:lnTo>
                  <a:pt x="1387" y="1679"/>
                </a:lnTo>
                <a:lnTo>
                  <a:pt x="1388" y="1672"/>
                </a:lnTo>
                <a:lnTo>
                  <a:pt x="1388" y="1666"/>
                </a:lnTo>
                <a:lnTo>
                  <a:pt x="1389" y="1659"/>
                </a:lnTo>
                <a:lnTo>
                  <a:pt x="1389" y="1652"/>
                </a:lnTo>
                <a:lnTo>
                  <a:pt x="1389" y="1646"/>
                </a:lnTo>
                <a:lnTo>
                  <a:pt x="1389" y="1639"/>
                </a:lnTo>
                <a:lnTo>
                  <a:pt x="1389" y="1633"/>
                </a:lnTo>
                <a:lnTo>
                  <a:pt x="1388" y="1627"/>
                </a:lnTo>
                <a:lnTo>
                  <a:pt x="1388" y="1622"/>
                </a:lnTo>
                <a:lnTo>
                  <a:pt x="1387" y="1616"/>
                </a:lnTo>
                <a:lnTo>
                  <a:pt x="1386" y="1611"/>
                </a:lnTo>
                <a:lnTo>
                  <a:pt x="1384" y="1605"/>
                </a:lnTo>
                <a:lnTo>
                  <a:pt x="1383" y="1599"/>
                </a:lnTo>
                <a:lnTo>
                  <a:pt x="1381" y="1593"/>
                </a:lnTo>
                <a:lnTo>
                  <a:pt x="1380" y="1587"/>
                </a:lnTo>
                <a:lnTo>
                  <a:pt x="1378" y="1581"/>
                </a:lnTo>
                <a:lnTo>
                  <a:pt x="1376" y="1575"/>
                </a:lnTo>
                <a:lnTo>
                  <a:pt x="1375" y="1570"/>
                </a:lnTo>
                <a:lnTo>
                  <a:pt x="1373" y="1565"/>
                </a:lnTo>
                <a:lnTo>
                  <a:pt x="1372" y="1561"/>
                </a:lnTo>
                <a:lnTo>
                  <a:pt x="1370" y="1557"/>
                </a:lnTo>
                <a:lnTo>
                  <a:pt x="1369" y="1554"/>
                </a:lnTo>
                <a:lnTo>
                  <a:pt x="1368" y="1552"/>
                </a:lnTo>
                <a:lnTo>
                  <a:pt x="1368" y="1551"/>
                </a:lnTo>
                <a:lnTo>
                  <a:pt x="1368" y="1550"/>
                </a:lnTo>
                <a:lnTo>
                  <a:pt x="1368" y="1551"/>
                </a:lnTo>
                <a:lnTo>
                  <a:pt x="1370" y="1552"/>
                </a:lnTo>
                <a:lnTo>
                  <a:pt x="1371" y="1553"/>
                </a:lnTo>
                <a:lnTo>
                  <a:pt x="1373" y="1554"/>
                </a:lnTo>
                <a:lnTo>
                  <a:pt x="1375" y="1556"/>
                </a:lnTo>
                <a:lnTo>
                  <a:pt x="1377" y="1558"/>
                </a:lnTo>
                <a:lnTo>
                  <a:pt x="1379" y="1560"/>
                </a:lnTo>
                <a:lnTo>
                  <a:pt x="1381" y="1562"/>
                </a:lnTo>
                <a:lnTo>
                  <a:pt x="1383" y="1565"/>
                </a:lnTo>
                <a:lnTo>
                  <a:pt x="1386" y="1568"/>
                </a:lnTo>
                <a:lnTo>
                  <a:pt x="1388" y="1570"/>
                </a:lnTo>
                <a:lnTo>
                  <a:pt x="1390" y="1573"/>
                </a:lnTo>
                <a:lnTo>
                  <a:pt x="1392" y="1576"/>
                </a:lnTo>
                <a:lnTo>
                  <a:pt x="1394" y="1579"/>
                </a:lnTo>
                <a:lnTo>
                  <a:pt x="1396" y="1582"/>
                </a:lnTo>
                <a:lnTo>
                  <a:pt x="1397" y="1585"/>
                </a:lnTo>
                <a:lnTo>
                  <a:pt x="1398" y="1588"/>
                </a:lnTo>
                <a:lnTo>
                  <a:pt x="1398" y="1592"/>
                </a:lnTo>
                <a:lnTo>
                  <a:pt x="1399" y="1596"/>
                </a:lnTo>
                <a:lnTo>
                  <a:pt x="1399" y="1599"/>
                </a:lnTo>
                <a:lnTo>
                  <a:pt x="1399" y="1603"/>
                </a:lnTo>
                <a:lnTo>
                  <a:pt x="1398" y="1607"/>
                </a:lnTo>
                <a:lnTo>
                  <a:pt x="1398" y="1610"/>
                </a:lnTo>
                <a:lnTo>
                  <a:pt x="1398" y="1614"/>
                </a:lnTo>
                <a:lnTo>
                  <a:pt x="1398" y="1617"/>
                </a:lnTo>
                <a:lnTo>
                  <a:pt x="1398" y="1620"/>
                </a:lnTo>
                <a:lnTo>
                  <a:pt x="1398" y="1623"/>
                </a:lnTo>
                <a:lnTo>
                  <a:pt x="1399" y="1625"/>
                </a:lnTo>
                <a:lnTo>
                  <a:pt x="1400" y="1627"/>
                </a:lnTo>
                <a:lnTo>
                  <a:pt x="1402" y="1629"/>
                </a:lnTo>
                <a:lnTo>
                  <a:pt x="1404" y="1630"/>
                </a:lnTo>
                <a:lnTo>
                  <a:pt x="1406" y="1630"/>
                </a:lnTo>
                <a:lnTo>
                  <a:pt x="1408" y="1629"/>
                </a:lnTo>
                <a:lnTo>
                  <a:pt x="1411" y="1628"/>
                </a:lnTo>
                <a:lnTo>
                  <a:pt x="1414" y="1626"/>
                </a:lnTo>
                <a:lnTo>
                  <a:pt x="1416" y="1624"/>
                </a:lnTo>
                <a:lnTo>
                  <a:pt x="1419" y="1621"/>
                </a:lnTo>
                <a:lnTo>
                  <a:pt x="1421" y="1617"/>
                </a:lnTo>
                <a:lnTo>
                  <a:pt x="1424" y="1613"/>
                </a:lnTo>
                <a:lnTo>
                  <a:pt x="1426" y="1609"/>
                </a:lnTo>
                <a:lnTo>
                  <a:pt x="1428" y="1605"/>
                </a:lnTo>
                <a:lnTo>
                  <a:pt x="1429" y="1601"/>
                </a:lnTo>
                <a:lnTo>
                  <a:pt x="1431" y="1597"/>
                </a:lnTo>
                <a:lnTo>
                  <a:pt x="1431" y="1593"/>
                </a:lnTo>
                <a:lnTo>
                  <a:pt x="1432" y="1589"/>
                </a:lnTo>
                <a:lnTo>
                  <a:pt x="1432" y="1585"/>
                </a:lnTo>
                <a:lnTo>
                  <a:pt x="1432" y="1582"/>
                </a:lnTo>
                <a:lnTo>
                  <a:pt x="1431" y="1578"/>
                </a:lnTo>
                <a:lnTo>
                  <a:pt x="1429" y="1574"/>
                </a:lnTo>
                <a:lnTo>
                  <a:pt x="1427" y="1570"/>
                </a:lnTo>
                <a:lnTo>
                  <a:pt x="1424" y="1564"/>
                </a:lnTo>
                <a:lnTo>
                  <a:pt x="1422" y="1558"/>
                </a:lnTo>
                <a:lnTo>
                  <a:pt x="1418" y="1552"/>
                </a:lnTo>
                <a:lnTo>
                  <a:pt x="1415" y="1546"/>
                </a:lnTo>
                <a:lnTo>
                  <a:pt x="1411" y="1539"/>
                </a:lnTo>
                <a:lnTo>
                  <a:pt x="1407" y="1533"/>
                </a:lnTo>
                <a:lnTo>
                  <a:pt x="1403" y="1526"/>
                </a:lnTo>
                <a:lnTo>
                  <a:pt x="1398" y="1520"/>
                </a:lnTo>
                <a:lnTo>
                  <a:pt x="1394" y="1514"/>
                </a:lnTo>
                <a:lnTo>
                  <a:pt x="1389" y="1508"/>
                </a:lnTo>
                <a:lnTo>
                  <a:pt x="1385" y="1503"/>
                </a:lnTo>
                <a:lnTo>
                  <a:pt x="1380" y="1498"/>
                </a:lnTo>
                <a:lnTo>
                  <a:pt x="1376" y="1494"/>
                </a:lnTo>
                <a:lnTo>
                  <a:pt x="1371" y="1490"/>
                </a:lnTo>
                <a:lnTo>
                  <a:pt x="1366" y="1485"/>
                </a:lnTo>
                <a:lnTo>
                  <a:pt x="1361" y="1480"/>
                </a:lnTo>
                <a:lnTo>
                  <a:pt x="1355" y="1475"/>
                </a:lnTo>
                <a:lnTo>
                  <a:pt x="1350" y="1469"/>
                </a:lnTo>
                <a:lnTo>
                  <a:pt x="1344" y="1462"/>
                </a:lnTo>
                <a:lnTo>
                  <a:pt x="1339" y="1456"/>
                </a:lnTo>
                <a:lnTo>
                  <a:pt x="1333" y="1449"/>
                </a:lnTo>
                <a:lnTo>
                  <a:pt x="1327" y="1442"/>
                </a:lnTo>
                <a:lnTo>
                  <a:pt x="1322" y="1436"/>
                </a:lnTo>
                <a:lnTo>
                  <a:pt x="1317" y="1429"/>
                </a:lnTo>
                <a:lnTo>
                  <a:pt x="1312" y="1422"/>
                </a:lnTo>
                <a:lnTo>
                  <a:pt x="1307" y="1416"/>
                </a:lnTo>
                <a:lnTo>
                  <a:pt x="1303" y="1409"/>
                </a:lnTo>
                <a:lnTo>
                  <a:pt x="1299" y="1404"/>
                </a:lnTo>
                <a:lnTo>
                  <a:pt x="1296" y="1398"/>
                </a:lnTo>
                <a:lnTo>
                  <a:pt x="1293" y="1391"/>
                </a:lnTo>
                <a:lnTo>
                  <a:pt x="1289" y="1381"/>
                </a:lnTo>
                <a:lnTo>
                  <a:pt x="1284" y="1368"/>
                </a:lnTo>
                <a:lnTo>
                  <a:pt x="1280" y="1353"/>
                </a:lnTo>
                <a:lnTo>
                  <a:pt x="1275" y="1335"/>
                </a:lnTo>
                <a:lnTo>
                  <a:pt x="1269" y="1316"/>
                </a:lnTo>
                <a:lnTo>
                  <a:pt x="1264" y="1297"/>
                </a:lnTo>
                <a:lnTo>
                  <a:pt x="1258" y="1276"/>
                </a:lnTo>
                <a:lnTo>
                  <a:pt x="1253" y="1255"/>
                </a:lnTo>
                <a:lnTo>
                  <a:pt x="1247" y="1234"/>
                </a:lnTo>
                <a:lnTo>
                  <a:pt x="1242" y="1214"/>
                </a:lnTo>
                <a:lnTo>
                  <a:pt x="1237" y="1195"/>
                </a:lnTo>
                <a:lnTo>
                  <a:pt x="1232" y="1178"/>
                </a:lnTo>
                <a:lnTo>
                  <a:pt x="1227" y="1162"/>
                </a:lnTo>
                <a:lnTo>
                  <a:pt x="1224" y="1149"/>
                </a:lnTo>
                <a:lnTo>
                  <a:pt x="1220" y="1139"/>
                </a:lnTo>
                <a:lnTo>
                  <a:pt x="1220" y="1137"/>
                </a:lnTo>
                <a:lnTo>
                  <a:pt x="1219" y="1135"/>
                </a:lnTo>
                <a:lnTo>
                  <a:pt x="1217" y="1131"/>
                </a:lnTo>
                <a:lnTo>
                  <a:pt x="1215" y="1125"/>
                </a:lnTo>
                <a:lnTo>
                  <a:pt x="1212" y="1119"/>
                </a:lnTo>
                <a:lnTo>
                  <a:pt x="1208" y="1111"/>
                </a:lnTo>
                <a:lnTo>
                  <a:pt x="1205" y="1103"/>
                </a:lnTo>
                <a:lnTo>
                  <a:pt x="1201" y="1095"/>
                </a:lnTo>
                <a:lnTo>
                  <a:pt x="1198" y="1086"/>
                </a:lnTo>
                <a:lnTo>
                  <a:pt x="1194" y="1077"/>
                </a:lnTo>
                <a:lnTo>
                  <a:pt x="1190" y="1069"/>
                </a:lnTo>
                <a:lnTo>
                  <a:pt x="1187" y="1061"/>
                </a:lnTo>
                <a:lnTo>
                  <a:pt x="1184" y="1054"/>
                </a:lnTo>
                <a:lnTo>
                  <a:pt x="1181" y="1048"/>
                </a:lnTo>
                <a:lnTo>
                  <a:pt x="1178" y="1043"/>
                </a:lnTo>
                <a:lnTo>
                  <a:pt x="1177" y="1039"/>
                </a:lnTo>
                <a:lnTo>
                  <a:pt x="1175" y="1036"/>
                </a:lnTo>
                <a:lnTo>
                  <a:pt x="1173" y="1032"/>
                </a:lnTo>
                <a:lnTo>
                  <a:pt x="1171" y="1029"/>
                </a:lnTo>
                <a:lnTo>
                  <a:pt x="1169" y="1025"/>
                </a:lnTo>
                <a:lnTo>
                  <a:pt x="1167" y="1022"/>
                </a:lnTo>
                <a:lnTo>
                  <a:pt x="1165" y="1018"/>
                </a:lnTo>
                <a:lnTo>
                  <a:pt x="1163" y="1014"/>
                </a:lnTo>
                <a:lnTo>
                  <a:pt x="1161" y="1009"/>
                </a:lnTo>
                <a:lnTo>
                  <a:pt x="1160" y="1005"/>
                </a:lnTo>
                <a:lnTo>
                  <a:pt x="1158" y="1001"/>
                </a:lnTo>
                <a:lnTo>
                  <a:pt x="1156" y="997"/>
                </a:lnTo>
                <a:lnTo>
                  <a:pt x="1155" y="992"/>
                </a:lnTo>
                <a:lnTo>
                  <a:pt x="1154" y="988"/>
                </a:lnTo>
                <a:lnTo>
                  <a:pt x="1153" y="984"/>
                </a:lnTo>
                <a:lnTo>
                  <a:pt x="1153" y="979"/>
                </a:lnTo>
                <a:lnTo>
                  <a:pt x="1153" y="975"/>
                </a:lnTo>
                <a:lnTo>
                  <a:pt x="1152" y="969"/>
                </a:lnTo>
                <a:lnTo>
                  <a:pt x="1152" y="961"/>
                </a:lnTo>
                <a:lnTo>
                  <a:pt x="1151" y="950"/>
                </a:lnTo>
                <a:lnTo>
                  <a:pt x="1151" y="938"/>
                </a:lnTo>
                <a:lnTo>
                  <a:pt x="1150" y="924"/>
                </a:lnTo>
                <a:lnTo>
                  <a:pt x="1149" y="910"/>
                </a:lnTo>
                <a:lnTo>
                  <a:pt x="1148" y="895"/>
                </a:lnTo>
                <a:lnTo>
                  <a:pt x="1146" y="879"/>
                </a:lnTo>
                <a:lnTo>
                  <a:pt x="1145" y="864"/>
                </a:lnTo>
                <a:lnTo>
                  <a:pt x="1144" y="849"/>
                </a:lnTo>
                <a:lnTo>
                  <a:pt x="1143" y="834"/>
                </a:lnTo>
                <a:lnTo>
                  <a:pt x="1142" y="821"/>
                </a:lnTo>
                <a:lnTo>
                  <a:pt x="1142" y="809"/>
                </a:lnTo>
                <a:lnTo>
                  <a:pt x="1141" y="800"/>
                </a:lnTo>
                <a:lnTo>
                  <a:pt x="1141" y="792"/>
                </a:lnTo>
                <a:lnTo>
                  <a:pt x="1141" y="787"/>
                </a:lnTo>
                <a:lnTo>
                  <a:pt x="1141" y="782"/>
                </a:lnTo>
                <a:lnTo>
                  <a:pt x="1141" y="777"/>
                </a:lnTo>
                <a:lnTo>
                  <a:pt x="1142" y="770"/>
                </a:lnTo>
                <a:lnTo>
                  <a:pt x="1142" y="762"/>
                </a:lnTo>
                <a:lnTo>
                  <a:pt x="1143" y="754"/>
                </a:lnTo>
                <a:lnTo>
                  <a:pt x="1144" y="744"/>
                </a:lnTo>
                <a:lnTo>
                  <a:pt x="1145" y="735"/>
                </a:lnTo>
                <a:lnTo>
                  <a:pt x="1146" y="724"/>
                </a:lnTo>
                <a:lnTo>
                  <a:pt x="1146" y="714"/>
                </a:lnTo>
                <a:lnTo>
                  <a:pt x="1147" y="704"/>
                </a:lnTo>
                <a:lnTo>
                  <a:pt x="1147" y="693"/>
                </a:lnTo>
                <a:lnTo>
                  <a:pt x="1147" y="683"/>
                </a:lnTo>
                <a:lnTo>
                  <a:pt x="1147" y="673"/>
                </a:lnTo>
                <a:lnTo>
                  <a:pt x="1147" y="664"/>
                </a:lnTo>
                <a:lnTo>
                  <a:pt x="1146" y="655"/>
                </a:lnTo>
                <a:lnTo>
                  <a:pt x="1145" y="647"/>
                </a:lnTo>
                <a:lnTo>
                  <a:pt x="1143" y="639"/>
                </a:lnTo>
                <a:lnTo>
                  <a:pt x="1140" y="631"/>
                </a:lnTo>
                <a:lnTo>
                  <a:pt x="1136" y="622"/>
                </a:lnTo>
                <a:lnTo>
                  <a:pt x="1131" y="612"/>
                </a:lnTo>
                <a:lnTo>
                  <a:pt x="1126" y="603"/>
                </a:lnTo>
                <a:lnTo>
                  <a:pt x="1120" y="593"/>
                </a:lnTo>
                <a:lnTo>
                  <a:pt x="1114" y="584"/>
                </a:lnTo>
                <a:lnTo>
                  <a:pt x="1107" y="574"/>
                </a:lnTo>
                <a:lnTo>
                  <a:pt x="1100" y="565"/>
                </a:lnTo>
                <a:lnTo>
                  <a:pt x="1094" y="556"/>
                </a:lnTo>
                <a:lnTo>
                  <a:pt x="1087" y="548"/>
                </a:lnTo>
                <a:lnTo>
                  <a:pt x="1081" y="540"/>
                </a:lnTo>
                <a:lnTo>
                  <a:pt x="1075" y="534"/>
                </a:lnTo>
                <a:lnTo>
                  <a:pt x="1070" y="528"/>
                </a:lnTo>
                <a:lnTo>
                  <a:pt x="1065" y="523"/>
                </a:lnTo>
                <a:lnTo>
                  <a:pt x="1061" y="519"/>
                </a:lnTo>
                <a:lnTo>
                  <a:pt x="1056" y="516"/>
                </a:lnTo>
                <a:lnTo>
                  <a:pt x="1050" y="513"/>
                </a:lnTo>
                <a:lnTo>
                  <a:pt x="1042" y="509"/>
                </a:lnTo>
                <a:lnTo>
                  <a:pt x="1033" y="505"/>
                </a:lnTo>
                <a:lnTo>
                  <a:pt x="1024" y="502"/>
                </a:lnTo>
                <a:lnTo>
                  <a:pt x="1013" y="498"/>
                </a:lnTo>
                <a:lnTo>
                  <a:pt x="1002" y="494"/>
                </a:lnTo>
                <a:lnTo>
                  <a:pt x="991" y="490"/>
                </a:lnTo>
                <a:lnTo>
                  <a:pt x="980" y="486"/>
                </a:lnTo>
                <a:lnTo>
                  <a:pt x="969" y="482"/>
                </a:lnTo>
                <a:lnTo>
                  <a:pt x="958" y="478"/>
                </a:lnTo>
                <a:lnTo>
                  <a:pt x="949" y="475"/>
                </a:lnTo>
                <a:lnTo>
                  <a:pt x="940" y="471"/>
                </a:lnTo>
                <a:lnTo>
                  <a:pt x="932" y="468"/>
                </a:lnTo>
                <a:lnTo>
                  <a:pt x="926" y="466"/>
                </a:lnTo>
                <a:lnTo>
                  <a:pt x="921" y="463"/>
                </a:lnTo>
                <a:lnTo>
                  <a:pt x="917" y="461"/>
                </a:lnTo>
                <a:lnTo>
                  <a:pt x="913" y="459"/>
                </a:lnTo>
                <a:lnTo>
                  <a:pt x="908" y="456"/>
                </a:lnTo>
                <a:lnTo>
                  <a:pt x="903" y="454"/>
                </a:lnTo>
                <a:lnTo>
                  <a:pt x="897" y="451"/>
                </a:lnTo>
                <a:lnTo>
                  <a:pt x="892" y="448"/>
                </a:lnTo>
                <a:lnTo>
                  <a:pt x="887" y="446"/>
                </a:lnTo>
                <a:lnTo>
                  <a:pt x="881" y="443"/>
                </a:lnTo>
                <a:lnTo>
                  <a:pt x="876" y="440"/>
                </a:lnTo>
                <a:lnTo>
                  <a:pt x="871" y="437"/>
                </a:lnTo>
                <a:lnTo>
                  <a:pt x="866" y="434"/>
                </a:lnTo>
                <a:lnTo>
                  <a:pt x="861" y="431"/>
                </a:lnTo>
                <a:lnTo>
                  <a:pt x="858" y="428"/>
                </a:lnTo>
                <a:lnTo>
                  <a:pt x="854" y="425"/>
                </a:lnTo>
                <a:lnTo>
                  <a:pt x="851" y="422"/>
                </a:lnTo>
                <a:lnTo>
                  <a:pt x="850" y="419"/>
                </a:lnTo>
                <a:lnTo>
                  <a:pt x="848" y="416"/>
                </a:lnTo>
                <a:lnTo>
                  <a:pt x="846" y="413"/>
                </a:lnTo>
                <a:lnTo>
                  <a:pt x="844" y="409"/>
                </a:lnTo>
                <a:lnTo>
                  <a:pt x="842" y="405"/>
                </a:lnTo>
                <a:lnTo>
                  <a:pt x="840" y="402"/>
                </a:lnTo>
                <a:lnTo>
                  <a:pt x="837" y="397"/>
                </a:lnTo>
                <a:lnTo>
                  <a:pt x="835" y="393"/>
                </a:lnTo>
                <a:lnTo>
                  <a:pt x="833" y="389"/>
                </a:lnTo>
                <a:lnTo>
                  <a:pt x="831" y="385"/>
                </a:lnTo>
                <a:lnTo>
                  <a:pt x="829" y="380"/>
                </a:lnTo>
                <a:lnTo>
                  <a:pt x="827" y="376"/>
                </a:lnTo>
                <a:lnTo>
                  <a:pt x="825" y="372"/>
                </a:lnTo>
                <a:lnTo>
                  <a:pt x="824" y="367"/>
                </a:lnTo>
                <a:lnTo>
                  <a:pt x="823" y="363"/>
                </a:lnTo>
                <a:lnTo>
                  <a:pt x="822" y="359"/>
                </a:lnTo>
                <a:lnTo>
                  <a:pt x="822" y="355"/>
                </a:lnTo>
                <a:lnTo>
                  <a:pt x="822" y="352"/>
                </a:lnTo>
                <a:lnTo>
                  <a:pt x="822" y="348"/>
                </a:lnTo>
                <a:lnTo>
                  <a:pt x="823" y="344"/>
                </a:lnTo>
                <a:lnTo>
                  <a:pt x="825" y="340"/>
                </a:lnTo>
                <a:lnTo>
                  <a:pt x="826" y="336"/>
                </a:lnTo>
                <a:lnTo>
                  <a:pt x="828" y="332"/>
                </a:lnTo>
                <a:lnTo>
                  <a:pt x="830" y="328"/>
                </a:lnTo>
                <a:lnTo>
                  <a:pt x="832" y="324"/>
                </a:lnTo>
                <a:lnTo>
                  <a:pt x="834" y="321"/>
                </a:lnTo>
                <a:lnTo>
                  <a:pt x="837" y="317"/>
                </a:lnTo>
                <a:lnTo>
                  <a:pt x="840" y="313"/>
                </a:lnTo>
                <a:lnTo>
                  <a:pt x="843" y="310"/>
                </a:lnTo>
                <a:lnTo>
                  <a:pt x="846" y="306"/>
                </a:lnTo>
                <a:lnTo>
                  <a:pt x="849" y="303"/>
                </a:lnTo>
                <a:lnTo>
                  <a:pt x="853" y="300"/>
                </a:lnTo>
                <a:lnTo>
                  <a:pt x="857" y="297"/>
                </a:lnTo>
                <a:lnTo>
                  <a:pt x="860" y="294"/>
                </a:lnTo>
                <a:lnTo>
                  <a:pt x="862" y="291"/>
                </a:lnTo>
                <a:lnTo>
                  <a:pt x="865" y="287"/>
                </a:lnTo>
                <a:lnTo>
                  <a:pt x="867" y="283"/>
                </a:lnTo>
                <a:lnTo>
                  <a:pt x="869" y="279"/>
                </a:lnTo>
                <a:lnTo>
                  <a:pt x="871" y="274"/>
                </a:lnTo>
                <a:lnTo>
                  <a:pt x="872" y="269"/>
                </a:lnTo>
                <a:lnTo>
                  <a:pt x="874" y="264"/>
                </a:lnTo>
                <a:lnTo>
                  <a:pt x="875" y="259"/>
                </a:lnTo>
                <a:lnTo>
                  <a:pt x="876" y="253"/>
                </a:lnTo>
                <a:lnTo>
                  <a:pt x="877" y="247"/>
                </a:lnTo>
                <a:lnTo>
                  <a:pt x="878" y="241"/>
                </a:lnTo>
                <a:lnTo>
                  <a:pt x="878" y="236"/>
                </a:lnTo>
                <a:lnTo>
                  <a:pt x="879" y="229"/>
                </a:lnTo>
                <a:lnTo>
                  <a:pt x="879" y="224"/>
                </a:lnTo>
                <a:lnTo>
                  <a:pt x="879" y="218"/>
                </a:lnTo>
                <a:lnTo>
                  <a:pt x="879" y="216"/>
                </a:lnTo>
                <a:lnTo>
                  <a:pt x="880" y="215"/>
                </a:lnTo>
                <a:lnTo>
                  <a:pt x="880" y="213"/>
                </a:lnTo>
                <a:lnTo>
                  <a:pt x="881" y="211"/>
                </a:lnTo>
                <a:lnTo>
                  <a:pt x="881" y="209"/>
                </a:lnTo>
                <a:lnTo>
                  <a:pt x="882" y="208"/>
                </a:lnTo>
                <a:lnTo>
                  <a:pt x="883" y="206"/>
                </a:lnTo>
                <a:lnTo>
                  <a:pt x="884" y="204"/>
                </a:lnTo>
                <a:lnTo>
                  <a:pt x="884" y="202"/>
                </a:lnTo>
                <a:lnTo>
                  <a:pt x="885" y="200"/>
                </a:lnTo>
                <a:lnTo>
                  <a:pt x="886" y="199"/>
                </a:lnTo>
                <a:lnTo>
                  <a:pt x="887" y="197"/>
                </a:lnTo>
                <a:lnTo>
                  <a:pt x="887" y="195"/>
                </a:lnTo>
                <a:lnTo>
                  <a:pt x="888" y="194"/>
                </a:lnTo>
                <a:lnTo>
                  <a:pt x="888" y="193"/>
                </a:lnTo>
                <a:lnTo>
                  <a:pt x="889" y="192"/>
                </a:lnTo>
                <a:lnTo>
                  <a:pt x="889" y="190"/>
                </a:lnTo>
                <a:lnTo>
                  <a:pt x="889" y="189"/>
                </a:lnTo>
                <a:lnTo>
                  <a:pt x="889" y="187"/>
                </a:lnTo>
                <a:lnTo>
                  <a:pt x="889" y="184"/>
                </a:lnTo>
                <a:lnTo>
                  <a:pt x="890" y="182"/>
                </a:lnTo>
                <a:lnTo>
                  <a:pt x="890" y="179"/>
                </a:lnTo>
                <a:lnTo>
                  <a:pt x="890" y="176"/>
                </a:lnTo>
                <a:lnTo>
                  <a:pt x="890" y="173"/>
                </a:lnTo>
                <a:lnTo>
                  <a:pt x="891" y="169"/>
                </a:lnTo>
                <a:lnTo>
                  <a:pt x="891" y="166"/>
                </a:lnTo>
                <a:lnTo>
                  <a:pt x="891" y="163"/>
                </a:lnTo>
                <a:lnTo>
                  <a:pt x="891" y="160"/>
                </a:lnTo>
                <a:lnTo>
                  <a:pt x="891" y="157"/>
                </a:lnTo>
                <a:lnTo>
                  <a:pt x="891" y="154"/>
                </a:lnTo>
                <a:lnTo>
                  <a:pt x="891" y="151"/>
                </a:lnTo>
                <a:lnTo>
                  <a:pt x="891" y="149"/>
                </a:lnTo>
                <a:lnTo>
                  <a:pt x="891" y="148"/>
                </a:lnTo>
                <a:lnTo>
                  <a:pt x="890" y="148"/>
                </a:lnTo>
                <a:lnTo>
                  <a:pt x="889" y="147"/>
                </a:lnTo>
                <a:lnTo>
                  <a:pt x="888" y="147"/>
                </a:lnTo>
                <a:lnTo>
                  <a:pt x="887" y="147"/>
                </a:lnTo>
                <a:lnTo>
                  <a:pt x="886" y="147"/>
                </a:lnTo>
                <a:lnTo>
                  <a:pt x="885" y="147"/>
                </a:lnTo>
                <a:lnTo>
                  <a:pt x="884" y="147"/>
                </a:lnTo>
                <a:lnTo>
                  <a:pt x="884" y="146"/>
                </a:lnTo>
                <a:lnTo>
                  <a:pt x="883" y="146"/>
                </a:lnTo>
                <a:lnTo>
                  <a:pt x="882" y="146"/>
                </a:lnTo>
                <a:lnTo>
                  <a:pt x="881" y="145"/>
                </a:lnTo>
                <a:lnTo>
                  <a:pt x="880" y="134"/>
                </a:lnTo>
                <a:lnTo>
                  <a:pt x="878" y="123"/>
                </a:lnTo>
                <a:lnTo>
                  <a:pt x="875" y="111"/>
                </a:lnTo>
                <a:lnTo>
                  <a:pt x="871" y="98"/>
                </a:lnTo>
                <a:lnTo>
                  <a:pt x="867" y="86"/>
                </a:lnTo>
                <a:lnTo>
                  <a:pt x="861" y="74"/>
                </a:lnTo>
                <a:lnTo>
                  <a:pt x="854" y="62"/>
                </a:lnTo>
                <a:lnTo>
                  <a:pt x="846" y="51"/>
                </a:lnTo>
                <a:lnTo>
                  <a:pt x="836" y="40"/>
                </a:lnTo>
                <a:lnTo>
                  <a:pt x="825" y="30"/>
                </a:lnTo>
                <a:lnTo>
                  <a:pt x="813" y="21"/>
                </a:lnTo>
                <a:lnTo>
                  <a:pt x="798" y="14"/>
                </a:lnTo>
                <a:lnTo>
                  <a:pt x="782" y="7"/>
                </a:lnTo>
                <a:lnTo>
                  <a:pt x="764" y="3"/>
                </a:lnTo>
                <a:lnTo>
                  <a:pt x="744" y="0"/>
                </a:lnTo>
                <a:lnTo>
                  <a:pt x="722" y="0"/>
                </a:lnTo>
                <a:lnTo>
                  <a:pt x="699" y="2"/>
                </a:lnTo>
                <a:lnTo>
                  <a:pt x="679" y="5"/>
                </a:lnTo>
                <a:lnTo>
                  <a:pt x="661" y="10"/>
                </a:lnTo>
                <a:lnTo>
                  <a:pt x="645" y="17"/>
                </a:lnTo>
                <a:lnTo>
                  <a:pt x="632" y="25"/>
                </a:lnTo>
                <a:lnTo>
                  <a:pt x="621" y="34"/>
                </a:lnTo>
                <a:lnTo>
                  <a:pt x="611" y="44"/>
                </a:lnTo>
                <a:lnTo>
                  <a:pt x="603" y="55"/>
                </a:lnTo>
                <a:lnTo>
                  <a:pt x="597" y="66"/>
                </a:lnTo>
                <a:lnTo>
                  <a:pt x="592" y="78"/>
                </a:lnTo>
                <a:lnTo>
                  <a:pt x="588" y="90"/>
                </a:lnTo>
                <a:lnTo>
                  <a:pt x="585" y="102"/>
                </a:lnTo>
                <a:lnTo>
                  <a:pt x="583" y="114"/>
                </a:lnTo>
                <a:lnTo>
                  <a:pt x="582" y="125"/>
                </a:lnTo>
                <a:lnTo>
                  <a:pt x="581" y="136"/>
                </a:lnTo>
                <a:lnTo>
                  <a:pt x="581" y="147"/>
                </a:lnTo>
                <a:lnTo>
                  <a:pt x="580" y="148"/>
                </a:lnTo>
                <a:lnTo>
                  <a:pt x="579" y="148"/>
                </a:lnTo>
                <a:lnTo>
                  <a:pt x="578" y="148"/>
                </a:lnTo>
                <a:lnTo>
                  <a:pt x="577" y="149"/>
                </a:lnTo>
                <a:lnTo>
                  <a:pt x="576" y="149"/>
                </a:lnTo>
                <a:lnTo>
                  <a:pt x="575" y="149"/>
                </a:lnTo>
                <a:lnTo>
                  <a:pt x="574" y="149"/>
                </a:lnTo>
                <a:lnTo>
                  <a:pt x="572" y="150"/>
                </a:lnTo>
                <a:lnTo>
                  <a:pt x="571" y="150"/>
                </a:lnTo>
                <a:lnTo>
                  <a:pt x="570" y="150"/>
                </a:lnTo>
                <a:lnTo>
                  <a:pt x="570" y="151"/>
                </a:lnTo>
                <a:lnTo>
                  <a:pt x="569" y="151"/>
                </a:lnTo>
                <a:lnTo>
                  <a:pt x="569" y="152"/>
                </a:lnTo>
                <a:lnTo>
                  <a:pt x="568" y="154"/>
                </a:lnTo>
                <a:lnTo>
                  <a:pt x="569" y="157"/>
                </a:lnTo>
                <a:lnTo>
                  <a:pt x="569" y="160"/>
                </a:lnTo>
                <a:lnTo>
                  <a:pt x="569" y="163"/>
                </a:lnTo>
                <a:lnTo>
                  <a:pt x="569" y="166"/>
                </a:lnTo>
                <a:lnTo>
                  <a:pt x="569" y="169"/>
                </a:lnTo>
                <a:lnTo>
                  <a:pt x="570" y="173"/>
                </a:lnTo>
                <a:lnTo>
                  <a:pt x="570" y="176"/>
                </a:lnTo>
                <a:lnTo>
                  <a:pt x="570" y="179"/>
                </a:lnTo>
                <a:lnTo>
                  <a:pt x="570" y="182"/>
                </a:lnTo>
                <a:lnTo>
                  <a:pt x="570" y="185"/>
                </a:lnTo>
                <a:lnTo>
                  <a:pt x="571" y="188"/>
                </a:lnTo>
                <a:lnTo>
                  <a:pt x="571" y="191"/>
                </a:lnTo>
                <a:lnTo>
                  <a:pt x="571" y="193"/>
                </a:lnTo>
                <a:lnTo>
                  <a:pt x="571" y="194"/>
                </a:lnTo>
                <a:lnTo>
                  <a:pt x="571" y="196"/>
                </a:lnTo>
                <a:lnTo>
                  <a:pt x="571" y="197"/>
                </a:lnTo>
                <a:lnTo>
                  <a:pt x="571" y="199"/>
                </a:lnTo>
                <a:lnTo>
                  <a:pt x="571" y="201"/>
                </a:lnTo>
                <a:lnTo>
                  <a:pt x="572" y="203"/>
                </a:lnTo>
                <a:lnTo>
                  <a:pt x="572" y="205"/>
                </a:lnTo>
                <a:lnTo>
                  <a:pt x="573" y="207"/>
                </a:lnTo>
                <a:lnTo>
                  <a:pt x="574" y="209"/>
                </a:lnTo>
                <a:lnTo>
                  <a:pt x="574" y="211"/>
                </a:lnTo>
                <a:lnTo>
                  <a:pt x="575" y="213"/>
                </a:lnTo>
                <a:lnTo>
                  <a:pt x="576" y="215"/>
                </a:lnTo>
                <a:lnTo>
                  <a:pt x="577" y="217"/>
                </a:lnTo>
                <a:lnTo>
                  <a:pt x="577" y="219"/>
                </a:lnTo>
                <a:lnTo>
                  <a:pt x="578" y="221"/>
                </a:lnTo>
                <a:lnTo>
                  <a:pt x="578" y="223"/>
                </a:lnTo>
                <a:lnTo>
                  <a:pt x="578" y="225"/>
                </a:lnTo>
                <a:lnTo>
                  <a:pt x="579" y="227"/>
                </a:lnTo>
                <a:lnTo>
                  <a:pt x="579" y="232"/>
                </a:lnTo>
                <a:lnTo>
                  <a:pt x="579" y="237"/>
                </a:lnTo>
                <a:lnTo>
                  <a:pt x="579" y="242"/>
                </a:lnTo>
                <a:lnTo>
                  <a:pt x="580" y="247"/>
                </a:lnTo>
                <a:lnTo>
                  <a:pt x="581" y="253"/>
                </a:lnTo>
                <a:lnTo>
                  <a:pt x="582" y="258"/>
                </a:lnTo>
                <a:lnTo>
                  <a:pt x="583" y="263"/>
                </a:lnTo>
                <a:lnTo>
                  <a:pt x="585" y="268"/>
                </a:lnTo>
                <a:lnTo>
                  <a:pt x="587" y="273"/>
                </a:lnTo>
                <a:lnTo>
                  <a:pt x="589" y="278"/>
                </a:lnTo>
                <a:lnTo>
                  <a:pt x="590" y="283"/>
                </a:lnTo>
                <a:lnTo>
                  <a:pt x="593" y="288"/>
                </a:lnTo>
                <a:lnTo>
                  <a:pt x="595" y="292"/>
                </a:lnTo>
                <a:lnTo>
                  <a:pt x="597" y="296"/>
                </a:lnTo>
                <a:lnTo>
                  <a:pt x="600" y="300"/>
                </a:lnTo>
                <a:lnTo>
                  <a:pt x="603" y="304"/>
                </a:lnTo>
                <a:lnTo>
                  <a:pt x="606" y="308"/>
                </a:lnTo>
                <a:lnTo>
                  <a:pt x="610" y="311"/>
                </a:lnTo>
                <a:lnTo>
                  <a:pt x="613" y="315"/>
                </a:lnTo>
                <a:lnTo>
                  <a:pt x="616" y="317"/>
                </a:lnTo>
                <a:lnTo>
                  <a:pt x="619" y="320"/>
                </a:lnTo>
                <a:lnTo>
                  <a:pt x="621" y="322"/>
                </a:lnTo>
                <a:lnTo>
                  <a:pt x="624" y="324"/>
                </a:lnTo>
                <a:lnTo>
                  <a:pt x="626" y="326"/>
                </a:lnTo>
                <a:lnTo>
                  <a:pt x="628" y="328"/>
                </a:lnTo>
                <a:lnTo>
                  <a:pt x="630" y="330"/>
                </a:lnTo>
                <a:lnTo>
                  <a:pt x="632" y="332"/>
                </a:lnTo>
                <a:lnTo>
                  <a:pt x="634" y="335"/>
                </a:lnTo>
                <a:lnTo>
                  <a:pt x="636" y="338"/>
                </a:lnTo>
                <a:lnTo>
                  <a:pt x="637" y="341"/>
                </a:lnTo>
                <a:lnTo>
                  <a:pt x="639" y="344"/>
                </a:lnTo>
                <a:lnTo>
                  <a:pt x="640" y="348"/>
                </a:lnTo>
                <a:lnTo>
                  <a:pt x="642" y="353"/>
                </a:lnTo>
                <a:lnTo>
                  <a:pt x="642" y="357"/>
                </a:lnTo>
                <a:lnTo>
                  <a:pt x="643" y="361"/>
                </a:lnTo>
                <a:lnTo>
                  <a:pt x="643" y="365"/>
                </a:lnTo>
                <a:lnTo>
                  <a:pt x="643" y="368"/>
                </a:lnTo>
                <a:lnTo>
                  <a:pt x="643" y="372"/>
                </a:lnTo>
                <a:lnTo>
                  <a:pt x="642" y="375"/>
                </a:lnTo>
                <a:lnTo>
                  <a:pt x="641" y="379"/>
                </a:lnTo>
                <a:lnTo>
                  <a:pt x="641" y="382"/>
                </a:lnTo>
                <a:lnTo>
                  <a:pt x="640" y="385"/>
                </a:lnTo>
                <a:lnTo>
                  <a:pt x="639" y="388"/>
                </a:lnTo>
                <a:lnTo>
                  <a:pt x="638" y="391"/>
                </a:lnTo>
                <a:lnTo>
                  <a:pt x="637" y="395"/>
                </a:lnTo>
                <a:lnTo>
                  <a:pt x="636" y="397"/>
                </a:lnTo>
                <a:lnTo>
                  <a:pt x="635" y="400"/>
                </a:lnTo>
                <a:lnTo>
                  <a:pt x="634" y="404"/>
                </a:lnTo>
                <a:lnTo>
                  <a:pt x="634" y="406"/>
                </a:lnTo>
                <a:lnTo>
                  <a:pt x="632" y="409"/>
                </a:lnTo>
                <a:lnTo>
                  <a:pt x="631" y="411"/>
                </a:lnTo>
                <a:lnTo>
                  <a:pt x="629" y="413"/>
                </a:lnTo>
                <a:lnTo>
                  <a:pt x="627" y="415"/>
                </a:lnTo>
                <a:lnTo>
                  <a:pt x="624" y="417"/>
                </a:lnTo>
                <a:lnTo>
                  <a:pt x="622" y="419"/>
                </a:lnTo>
                <a:lnTo>
                  <a:pt x="618" y="420"/>
                </a:lnTo>
                <a:lnTo>
                  <a:pt x="614" y="422"/>
                </a:lnTo>
                <a:lnTo>
                  <a:pt x="610" y="424"/>
                </a:lnTo>
                <a:lnTo>
                  <a:pt x="606" y="426"/>
                </a:lnTo>
                <a:lnTo>
                  <a:pt x="601" y="429"/>
                </a:lnTo>
                <a:lnTo>
                  <a:pt x="596" y="431"/>
                </a:lnTo>
                <a:lnTo>
                  <a:pt x="591" y="434"/>
                </a:lnTo>
                <a:lnTo>
                  <a:pt x="585" y="436"/>
                </a:lnTo>
                <a:lnTo>
                  <a:pt x="579" y="439"/>
                </a:lnTo>
              </a:path>
            </a:pathLst>
          </a:custGeom>
          <a:solidFill>
            <a:schemeClr val="accent1"/>
          </a:solidFill>
          <a:ln w="12700" cap="rnd">
            <a:solidFill>
              <a:srgbClr val="000000"/>
            </a:solid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22" name="Freeform 1034"/>
          <p:cNvSpPr>
            <a:spLocks/>
          </p:cNvSpPr>
          <p:nvPr/>
        </p:nvSpPr>
        <p:spPr bwMode="auto">
          <a:xfrm>
            <a:off x="4235450" y="2944813"/>
            <a:ext cx="131763" cy="633412"/>
          </a:xfrm>
          <a:custGeom>
            <a:avLst/>
            <a:gdLst>
              <a:gd name="T0" fmla="*/ 0 w 94"/>
              <a:gd name="T1" fmla="*/ 2147483647 h 399"/>
              <a:gd name="T2" fmla="*/ 2147483647 w 94"/>
              <a:gd name="T3" fmla="*/ 2147483647 h 399"/>
              <a:gd name="T4" fmla="*/ 2147483647 w 94"/>
              <a:gd name="T5" fmla="*/ 2147483647 h 399"/>
              <a:gd name="T6" fmla="*/ 2147483647 w 94"/>
              <a:gd name="T7" fmla="*/ 2147483647 h 399"/>
              <a:gd name="T8" fmla="*/ 2147483647 w 94"/>
              <a:gd name="T9" fmla="*/ 2147483647 h 399"/>
              <a:gd name="T10" fmla="*/ 2147483647 w 94"/>
              <a:gd name="T11" fmla="*/ 2147483647 h 399"/>
              <a:gd name="T12" fmla="*/ 2147483647 w 94"/>
              <a:gd name="T13" fmla="*/ 2147483647 h 399"/>
              <a:gd name="T14" fmla="*/ 2147483647 w 94"/>
              <a:gd name="T15" fmla="*/ 2147483647 h 399"/>
              <a:gd name="T16" fmla="*/ 2147483647 w 94"/>
              <a:gd name="T17" fmla="*/ 2147483647 h 399"/>
              <a:gd name="T18" fmla="*/ 2147483647 w 94"/>
              <a:gd name="T19" fmla="*/ 2147483647 h 399"/>
              <a:gd name="T20" fmla="*/ 2147483647 w 94"/>
              <a:gd name="T21" fmla="*/ 2147483647 h 399"/>
              <a:gd name="T22" fmla="*/ 2147483647 w 94"/>
              <a:gd name="T23" fmla="*/ 2147483647 h 399"/>
              <a:gd name="T24" fmla="*/ 2147483647 w 94"/>
              <a:gd name="T25" fmla="*/ 2147483647 h 399"/>
              <a:gd name="T26" fmla="*/ 2147483647 w 94"/>
              <a:gd name="T27" fmla="*/ 2147483647 h 399"/>
              <a:gd name="T28" fmla="*/ 2147483647 w 94"/>
              <a:gd name="T29" fmla="*/ 2147483647 h 399"/>
              <a:gd name="T30" fmla="*/ 2147483647 w 94"/>
              <a:gd name="T31" fmla="*/ 2147483647 h 399"/>
              <a:gd name="T32" fmla="*/ 2147483647 w 94"/>
              <a:gd name="T33" fmla="*/ 2147483647 h 399"/>
              <a:gd name="T34" fmla="*/ 2147483647 w 94"/>
              <a:gd name="T35" fmla="*/ 2147483647 h 399"/>
              <a:gd name="T36" fmla="*/ 2147483647 w 94"/>
              <a:gd name="T37" fmla="*/ 2147483647 h 399"/>
              <a:gd name="T38" fmla="*/ 2147483647 w 94"/>
              <a:gd name="T39" fmla="*/ 2147483647 h 399"/>
              <a:gd name="T40" fmla="*/ 2147483647 w 94"/>
              <a:gd name="T41" fmla="*/ 2147483647 h 399"/>
              <a:gd name="T42" fmla="*/ 2147483647 w 94"/>
              <a:gd name="T43" fmla="*/ 2147483647 h 399"/>
              <a:gd name="T44" fmla="*/ 2147483647 w 94"/>
              <a:gd name="T45" fmla="*/ 2147483647 h 399"/>
              <a:gd name="T46" fmla="*/ 2147483647 w 94"/>
              <a:gd name="T47" fmla="*/ 2147483647 h 399"/>
              <a:gd name="T48" fmla="*/ 2147483647 w 94"/>
              <a:gd name="T49" fmla="*/ 2147483647 h 399"/>
              <a:gd name="T50" fmla="*/ 2147483647 w 94"/>
              <a:gd name="T51" fmla="*/ 2147483647 h 399"/>
              <a:gd name="T52" fmla="*/ 2147483647 w 94"/>
              <a:gd name="T53" fmla="*/ 2147483647 h 399"/>
              <a:gd name="T54" fmla="*/ 2147483647 w 94"/>
              <a:gd name="T55" fmla="*/ 2147483647 h 399"/>
              <a:gd name="T56" fmla="*/ 2147483647 w 94"/>
              <a:gd name="T57" fmla="*/ 2147483647 h 399"/>
              <a:gd name="T58" fmla="*/ 2147483647 w 94"/>
              <a:gd name="T59" fmla="*/ 2147483647 h 399"/>
              <a:gd name="T60" fmla="*/ 2147483647 w 94"/>
              <a:gd name="T61" fmla="*/ 2147483647 h 399"/>
              <a:gd name="T62" fmla="*/ 2147483647 w 94"/>
              <a:gd name="T63" fmla="*/ 2147483647 h 399"/>
              <a:gd name="T64" fmla="*/ 2147483647 w 94"/>
              <a:gd name="T65" fmla="*/ 2147483647 h 399"/>
              <a:gd name="T66" fmla="*/ 2147483647 w 94"/>
              <a:gd name="T67" fmla="*/ 2147483647 h 399"/>
              <a:gd name="T68" fmla="*/ 2147483647 w 94"/>
              <a:gd name="T69" fmla="*/ 2147483647 h 399"/>
              <a:gd name="T70" fmla="*/ 2147483647 w 94"/>
              <a:gd name="T71" fmla="*/ 2147483647 h 399"/>
              <a:gd name="T72" fmla="*/ 2147483647 w 94"/>
              <a:gd name="T73" fmla="*/ 2147483647 h 399"/>
              <a:gd name="T74" fmla="*/ 2147483647 w 94"/>
              <a:gd name="T75" fmla="*/ 2147483647 h 399"/>
              <a:gd name="T76" fmla="*/ 2147483647 w 94"/>
              <a:gd name="T77" fmla="*/ 2147483647 h 399"/>
              <a:gd name="T78" fmla="*/ 2147483647 w 94"/>
              <a:gd name="T79" fmla="*/ 2147483647 h 399"/>
              <a:gd name="T80" fmla="*/ 0 w 94"/>
              <a:gd name="T81" fmla="*/ 2147483647 h 3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4"/>
              <a:gd name="T124" fmla="*/ 0 h 399"/>
              <a:gd name="T125" fmla="*/ 94 w 94"/>
              <a:gd name="T126" fmla="*/ 399 h 3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4" h="399">
                <a:moveTo>
                  <a:pt x="0" y="398"/>
                </a:moveTo>
                <a:lnTo>
                  <a:pt x="0" y="397"/>
                </a:lnTo>
                <a:lnTo>
                  <a:pt x="0" y="394"/>
                </a:lnTo>
                <a:lnTo>
                  <a:pt x="1" y="390"/>
                </a:lnTo>
                <a:lnTo>
                  <a:pt x="1" y="384"/>
                </a:lnTo>
                <a:lnTo>
                  <a:pt x="2" y="377"/>
                </a:lnTo>
                <a:lnTo>
                  <a:pt x="2" y="369"/>
                </a:lnTo>
                <a:lnTo>
                  <a:pt x="3" y="360"/>
                </a:lnTo>
                <a:lnTo>
                  <a:pt x="4" y="351"/>
                </a:lnTo>
                <a:lnTo>
                  <a:pt x="6" y="341"/>
                </a:lnTo>
                <a:lnTo>
                  <a:pt x="7" y="331"/>
                </a:lnTo>
                <a:lnTo>
                  <a:pt x="8" y="322"/>
                </a:lnTo>
                <a:lnTo>
                  <a:pt x="10" y="313"/>
                </a:lnTo>
                <a:lnTo>
                  <a:pt x="12" y="304"/>
                </a:lnTo>
                <a:lnTo>
                  <a:pt x="14" y="296"/>
                </a:lnTo>
                <a:lnTo>
                  <a:pt x="15" y="289"/>
                </a:lnTo>
                <a:lnTo>
                  <a:pt x="18" y="284"/>
                </a:lnTo>
                <a:lnTo>
                  <a:pt x="20" y="279"/>
                </a:lnTo>
                <a:lnTo>
                  <a:pt x="22" y="273"/>
                </a:lnTo>
                <a:lnTo>
                  <a:pt x="25" y="266"/>
                </a:lnTo>
                <a:lnTo>
                  <a:pt x="28" y="259"/>
                </a:lnTo>
                <a:lnTo>
                  <a:pt x="30" y="252"/>
                </a:lnTo>
                <a:lnTo>
                  <a:pt x="33" y="245"/>
                </a:lnTo>
                <a:lnTo>
                  <a:pt x="35" y="237"/>
                </a:lnTo>
                <a:lnTo>
                  <a:pt x="38" y="230"/>
                </a:lnTo>
                <a:lnTo>
                  <a:pt x="41" y="222"/>
                </a:lnTo>
                <a:lnTo>
                  <a:pt x="43" y="215"/>
                </a:lnTo>
                <a:lnTo>
                  <a:pt x="46" y="208"/>
                </a:lnTo>
                <a:lnTo>
                  <a:pt x="48" y="202"/>
                </a:lnTo>
                <a:lnTo>
                  <a:pt x="51" y="196"/>
                </a:lnTo>
                <a:lnTo>
                  <a:pt x="53" y="191"/>
                </a:lnTo>
                <a:lnTo>
                  <a:pt x="55" y="187"/>
                </a:lnTo>
                <a:lnTo>
                  <a:pt x="57" y="184"/>
                </a:lnTo>
                <a:lnTo>
                  <a:pt x="59" y="181"/>
                </a:lnTo>
                <a:lnTo>
                  <a:pt x="61" y="178"/>
                </a:lnTo>
                <a:lnTo>
                  <a:pt x="63" y="176"/>
                </a:lnTo>
                <a:lnTo>
                  <a:pt x="66" y="173"/>
                </a:lnTo>
                <a:lnTo>
                  <a:pt x="68" y="170"/>
                </a:lnTo>
                <a:lnTo>
                  <a:pt x="71" y="168"/>
                </a:lnTo>
                <a:lnTo>
                  <a:pt x="73" y="165"/>
                </a:lnTo>
                <a:lnTo>
                  <a:pt x="75" y="162"/>
                </a:lnTo>
                <a:lnTo>
                  <a:pt x="77" y="160"/>
                </a:lnTo>
                <a:lnTo>
                  <a:pt x="80" y="157"/>
                </a:lnTo>
                <a:lnTo>
                  <a:pt x="82" y="155"/>
                </a:lnTo>
                <a:lnTo>
                  <a:pt x="84" y="152"/>
                </a:lnTo>
                <a:lnTo>
                  <a:pt x="85" y="150"/>
                </a:lnTo>
                <a:lnTo>
                  <a:pt x="87" y="148"/>
                </a:lnTo>
                <a:lnTo>
                  <a:pt x="88" y="146"/>
                </a:lnTo>
                <a:lnTo>
                  <a:pt x="89" y="144"/>
                </a:lnTo>
                <a:lnTo>
                  <a:pt x="89" y="142"/>
                </a:lnTo>
                <a:lnTo>
                  <a:pt x="90" y="140"/>
                </a:lnTo>
                <a:lnTo>
                  <a:pt x="91" y="137"/>
                </a:lnTo>
                <a:lnTo>
                  <a:pt x="91" y="135"/>
                </a:lnTo>
                <a:lnTo>
                  <a:pt x="92" y="132"/>
                </a:lnTo>
                <a:lnTo>
                  <a:pt x="92" y="129"/>
                </a:lnTo>
                <a:lnTo>
                  <a:pt x="92" y="127"/>
                </a:lnTo>
                <a:lnTo>
                  <a:pt x="93" y="124"/>
                </a:lnTo>
                <a:lnTo>
                  <a:pt x="93" y="121"/>
                </a:lnTo>
                <a:lnTo>
                  <a:pt x="93" y="118"/>
                </a:lnTo>
                <a:lnTo>
                  <a:pt x="93" y="115"/>
                </a:lnTo>
                <a:lnTo>
                  <a:pt x="93" y="112"/>
                </a:lnTo>
                <a:lnTo>
                  <a:pt x="92" y="110"/>
                </a:lnTo>
                <a:lnTo>
                  <a:pt x="92" y="107"/>
                </a:lnTo>
                <a:lnTo>
                  <a:pt x="92" y="105"/>
                </a:lnTo>
                <a:lnTo>
                  <a:pt x="91" y="102"/>
                </a:lnTo>
                <a:lnTo>
                  <a:pt x="90" y="99"/>
                </a:lnTo>
                <a:lnTo>
                  <a:pt x="88" y="95"/>
                </a:lnTo>
                <a:lnTo>
                  <a:pt x="87" y="90"/>
                </a:lnTo>
                <a:lnTo>
                  <a:pt x="85" y="85"/>
                </a:lnTo>
                <a:lnTo>
                  <a:pt x="82" y="78"/>
                </a:lnTo>
                <a:lnTo>
                  <a:pt x="79" y="71"/>
                </a:lnTo>
                <a:lnTo>
                  <a:pt x="77" y="64"/>
                </a:lnTo>
                <a:lnTo>
                  <a:pt x="74" y="56"/>
                </a:lnTo>
                <a:lnTo>
                  <a:pt x="72" y="48"/>
                </a:lnTo>
                <a:lnTo>
                  <a:pt x="69" y="41"/>
                </a:lnTo>
                <a:lnTo>
                  <a:pt x="67" y="33"/>
                </a:lnTo>
                <a:lnTo>
                  <a:pt x="64" y="25"/>
                </a:lnTo>
                <a:lnTo>
                  <a:pt x="62" y="18"/>
                </a:lnTo>
                <a:lnTo>
                  <a:pt x="61" y="11"/>
                </a:lnTo>
                <a:lnTo>
                  <a:pt x="60" y="5"/>
                </a:lnTo>
                <a:lnTo>
                  <a:pt x="59" y="0"/>
                </a:lnTo>
                <a:lnTo>
                  <a:pt x="0" y="398"/>
                </a:lnTo>
              </a:path>
            </a:pathLst>
          </a:custGeom>
          <a:solidFill>
            <a:schemeClr val="bg2"/>
          </a:solidFill>
          <a:ln w="12700" cap="rnd">
            <a:solidFill>
              <a:srgbClr val="000000"/>
            </a:solid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23" name="Freeform 1035"/>
          <p:cNvSpPr>
            <a:spLocks/>
          </p:cNvSpPr>
          <p:nvPr/>
        </p:nvSpPr>
        <p:spPr bwMode="auto">
          <a:xfrm>
            <a:off x="5037138" y="2916238"/>
            <a:ext cx="131762" cy="611187"/>
          </a:xfrm>
          <a:custGeom>
            <a:avLst/>
            <a:gdLst>
              <a:gd name="T0" fmla="*/ 2147483647 w 94"/>
              <a:gd name="T1" fmla="*/ 2147483647 h 385"/>
              <a:gd name="T2" fmla="*/ 2147483647 w 94"/>
              <a:gd name="T3" fmla="*/ 2147483647 h 385"/>
              <a:gd name="T4" fmla="*/ 2147483647 w 94"/>
              <a:gd name="T5" fmla="*/ 2147483647 h 385"/>
              <a:gd name="T6" fmla="*/ 2147483647 w 94"/>
              <a:gd name="T7" fmla="*/ 2147483647 h 385"/>
              <a:gd name="T8" fmla="*/ 2147483647 w 94"/>
              <a:gd name="T9" fmla="*/ 2147483647 h 385"/>
              <a:gd name="T10" fmla="*/ 2147483647 w 94"/>
              <a:gd name="T11" fmla="*/ 2147483647 h 385"/>
              <a:gd name="T12" fmla="*/ 2147483647 w 94"/>
              <a:gd name="T13" fmla="*/ 2147483647 h 385"/>
              <a:gd name="T14" fmla="*/ 2147483647 w 94"/>
              <a:gd name="T15" fmla="*/ 2147483647 h 385"/>
              <a:gd name="T16" fmla="*/ 2147483647 w 94"/>
              <a:gd name="T17" fmla="*/ 2147483647 h 385"/>
              <a:gd name="T18" fmla="*/ 2147483647 w 94"/>
              <a:gd name="T19" fmla="*/ 2147483647 h 385"/>
              <a:gd name="T20" fmla="*/ 2147483647 w 94"/>
              <a:gd name="T21" fmla="*/ 2147483647 h 385"/>
              <a:gd name="T22" fmla="*/ 2147483647 w 94"/>
              <a:gd name="T23" fmla="*/ 2147483647 h 385"/>
              <a:gd name="T24" fmla="*/ 2147483647 w 94"/>
              <a:gd name="T25" fmla="*/ 2147483647 h 385"/>
              <a:gd name="T26" fmla="*/ 2147483647 w 94"/>
              <a:gd name="T27" fmla="*/ 2147483647 h 385"/>
              <a:gd name="T28" fmla="*/ 2147483647 w 94"/>
              <a:gd name="T29" fmla="*/ 2147483647 h 385"/>
              <a:gd name="T30" fmla="*/ 2147483647 w 94"/>
              <a:gd name="T31" fmla="*/ 2147483647 h 385"/>
              <a:gd name="T32" fmla="*/ 2147483647 w 94"/>
              <a:gd name="T33" fmla="*/ 2147483647 h 385"/>
              <a:gd name="T34" fmla="*/ 2147483647 w 94"/>
              <a:gd name="T35" fmla="*/ 2147483647 h 385"/>
              <a:gd name="T36" fmla="*/ 2147483647 w 94"/>
              <a:gd name="T37" fmla="*/ 2147483647 h 385"/>
              <a:gd name="T38" fmla="*/ 2147483647 w 94"/>
              <a:gd name="T39" fmla="*/ 2147483647 h 385"/>
              <a:gd name="T40" fmla="*/ 2147483647 w 94"/>
              <a:gd name="T41" fmla="*/ 2147483647 h 385"/>
              <a:gd name="T42" fmla="*/ 2147483647 w 94"/>
              <a:gd name="T43" fmla="*/ 2147483647 h 385"/>
              <a:gd name="T44" fmla="*/ 0 w 94"/>
              <a:gd name="T45" fmla="*/ 2147483647 h 385"/>
              <a:gd name="T46" fmla="*/ 0 w 94"/>
              <a:gd name="T47" fmla="*/ 2147483647 h 385"/>
              <a:gd name="T48" fmla="*/ 0 w 94"/>
              <a:gd name="T49" fmla="*/ 2147483647 h 385"/>
              <a:gd name="T50" fmla="*/ 0 w 94"/>
              <a:gd name="T51" fmla="*/ 2147483647 h 385"/>
              <a:gd name="T52" fmla="*/ 2147483647 w 94"/>
              <a:gd name="T53" fmla="*/ 2147483647 h 385"/>
              <a:gd name="T54" fmla="*/ 2147483647 w 94"/>
              <a:gd name="T55" fmla="*/ 2147483647 h 385"/>
              <a:gd name="T56" fmla="*/ 2147483647 w 94"/>
              <a:gd name="T57" fmla="*/ 2147483647 h 385"/>
              <a:gd name="T58" fmla="*/ 2147483647 w 94"/>
              <a:gd name="T59" fmla="*/ 2147483647 h 385"/>
              <a:gd name="T60" fmla="*/ 2147483647 w 94"/>
              <a:gd name="T61" fmla="*/ 2147483647 h 385"/>
              <a:gd name="T62" fmla="*/ 2147483647 w 94"/>
              <a:gd name="T63" fmla="*/ 2147483647 h 385"/>
              <a:gd name="T64" fmla="*/ 2147483647 w 94"/>
              <a:gd name="T65" fmla="*/ 2147483647 h 385"/>
              <a:gd name="T66" fmla="*/ 2147483647 w 94"/>
              <a:gd name="T67" fmla="*/ 2147483647 h 385"/>
              <a:gd name="T68" fmla="*/ 2147483647 w 94"/>
              <a:gd name="T69" fmla="*/ 2147483647 h 385"/>
              <a:gd name="T70" fmla="*/ 2147483647 w 94"/>
              <a:gd name="T71" fmla="*/ 2147483647 h 385"/>
              <a:gd name="T72" fmla="*/ 2147483647 w 94"/>
              <a:gd name="T73" fmla="*/ 2147483647 h 385"/>
              <a:gd name="T74" fmla="*/ 2147483647 w 94"/>
              <a:gd name="T75" fmla="*/ 2147483647 h 385"/>
              <a:gd name="T76" fmla="*/ 2147483647 w 94"/>
              <a:gd name="T77" fmla="*/ 2147483647 h 385"/>
              <a:gd name="T78" fmla="*/ 2147483647 w 94"/>
              <a:gd name="T79" fmla="*/ 2147483647 h 385"/>
              <a:gd name="T80" fmla="*/ 2147483647 w 94"/>
              <a:gd name="T81" fmla="*/ 2147483647 h 3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4"/>
              <a:gd name="T124" fmla="*/ 0 h 385"/>
              <a:gd name="T125" fmla="*/ 94 w 94"/>
              <a:gd name="T126" fmla="*/ 385 h 3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4" h="385">
                <a:moveTo>
                  <a:pt x="93" y="384"/>
                </a:moveTo>
                <a:lnTo>
                  <a:pt x="93" y="383"/>
                </a:lnTo>
                <a:lnTo>
                  <a:pt x="93" y="382"/>
                </a:lnTo>
                <a:lnTo>
                  <a:pt x="92" y="379"/>
                </a:lnTo>
                <a:lnTo>
                  <a:pt x="92" y="376"/>
                </a:lnTo>
                <a:lnTo>
                  <a:pt x="91" y="372"/>
                </a:lnTo>
                <a:lnTo>
                  <a:pt x="90" y="367"/>
                </a:lnTo>
                <a:lnTo>
                  <a:pt x="89" y="361"/>
                </a:lnTo>
                <a:lnTo>
                  <a:pt x="89" y="355"/>
                </a:lnTo>
                <a:lnTo>
                  <a:pt x="87" y="349"/>
                </a:lnTo>
                <a:lnTo>
                  <a:pt x="86" y="342"/>
                </a:lnTo>
                <a:lnTo>
                  <a:pt x="84" y="335"/>
                </a:lnTo>
                <a:lnTo>
                  <a:pt x="83" y="328"/>
                </a:lnTo>
                <a:lnTo>
                  <a:pt x="81" y="321"/>
                </a:lnTo>
                <a:lnTo>
                  <a:pt x="79" y="314"/>
                </a:lnTo>
                <a:lnTo>
                  <a:pt x="77" y="307"/>
                </a:lnTo>
                <a:lnTo>
                  <a:pt x="75" y="300"/>
                </a:lnTo>
                <a:lnTo>
                  <a:pt x="73" y="293"/>
                </a:lnTo>
                <a:lnTo>
                  <a:pt x="70" y="284"/>
                </a:lnTo>
                <a:lnTo>
                  <a:pt x="66" y="275"/>
                </a:lnTo>
                <a:lnTo>
                  <a:pt x="63" y="266"/>
                </a:lnTo>
                <a:lnTo>
                  <a:pt x="59" y="255"/>
                </a:lnTo>
                <a:lnTo>
                  <a:pt x="55" y="245"/>
                </a:lnTo>
                <a:lnTo>
                  <a:pt x="51" y="234"/>
                </a:lnTo>
                <a:lnTo>
                  <a:pt x="46" y="224"/>
                </a:lnTo>
                <a:lnTo>
                  <a:pt x="42" y="213"/>
                </a:lnTo>
                <a:lnTo>
                  <a:pt x="38" y="203"/>
                </a:lnTo>
                <a:lnTo>
                  <a:pt x="34" y="193"/>
                </a:lnTo>
                <a:lnTo>
                  <a:pt x="30" y="184"/>
                </a:lnTo>
                <a:lnTo>
                  <a:pt x="26" y="176"/>
                </a:lnTo>
                <a:lnTo>
                  <a:pt x="23" y="169"/>
                </a:lnTo>
                <a:lnTo>
                  <a:pt x="20" y="163"/>
                </a:lnTo>
                <a:lnTo>
                  <a:pt x="18" y="158"/>
                </a:lnTo>
                <a:lnTo>
                  <a:pt x="16" y="154"/>
                </a:lnTo>
                <a:lnTo>
                  <a:pt x="13" y="150"/>
                </a:lnTo>
                <a:lnTo>
                  <a:pt x="12" y="146"/>
                </a:lnTo>
                <a:lnTo>
                  <a:pt x="10" y="143"/>
                </a:lnTo>
                <a:lnTo>
                  <a:pt x="8" y="139"/>
                </a:lnTo>
                <a:lnTo>
                  <a:pt x="7" y="136"/>
                </a:lnTo>
                <a:lnTo>
                  <a:pt x="5" y="133"/>
                </a:lnTo>
                <a:lnTo>
                  <a:pt x="4" y="129"/>
                </a:lnTo>
                <a:lnTo>
                  <a:pt x="3" y="127"/>
                </a:lnTo>
                <a:lnTo>
                  <a:pt x="2" y="124"/>
                </a:lnTo>
                <a:lnTo>
                  <a:pt x="2" y="121"/>
                </a:lnTo>
                <a:lnTo>
                  <a:pt x="1" y="119"/>
                </a:lnTo>
                <a:lnTo>
                  <a:pt x="0" y="116"/>
                </a:lnTo>
                <a:lnTo>
                  <a:pt x="0" y="114"/>
                </a:lnTo>
                <a:lnTo>
                  <a:pt x="0" y="112"/>
                </a:lnTo>
                <a:lnTo>
                  <a:pt x="0" y="110"/>
                </a:lnTo>
                <a:lnTo>
                  <a:pt x="0" y="108"/>
                </a:lnTo>
                <a:lnTo>
                  <a:pt x="0" y="106"/>
                </a:lnTo>
                <a:lnTo>
                  <a:pt x="0" y="103"/>
                </a:lnTo>
                <a:lnTo>
                  <a:pt x="1" y="101"/>
                </a:lnTo>
                <a:lnTo>
                  <a:pt x="1" y="98"/>
                </a:lnTo>
                <a:lnTo>
                  <a:pt x="2" y="95"/>
                </a:lnTo>
                <a:lnTo>
                  <a:pt x="3" y="91"/>
                </a:lnTo>
                <a:lnTo>
                  <a:pt x="3" y="88"/>
                </a:lnTo>
                <a:lnTo>
                  <a:pt x="4" y="85"/>
                </a:lnTo>
                <a:lnTo>
                  <a:pt x="5" y="81"/>
                </a:lnTo>
                <a:lnTo>
                  <a:pt x="6" y="78"/>
                </a:lnTo>
                <a:lnTo>
                  <a:pt x="7" y="74"/>
                </a:lnTo>
                <a:lnTo>
                  <a:pt x="8" y="71"/>
                </a:lnTo>
                <a:lnTo>
                  <a:pt x="10" y="67"/>
                </a:lnTo>
                <a:lnTo>
                  <a:pt x="11" y="64"/>
                </a:lnTo>
                <a:lnTo>
                  <a:pt x="12" y="60"/>
                </a:lnTo>
                <a:lnTo>
                  <a:pt x="13" y="57"/>
                </a:lnTo>
                <a:lnTo>
                  <a:pt x="14" y="53"/>
                </a:lnTo>
                <a:lnTo>
                  <a:pt x="15" y="49"/>
                </a:lnTo>
                <a:lnTo>
                  <a:pt x="16" y="45"/>
                </a:lnTo>
                <a:lnTo>
                  <a:pt x="18" y="41"/>
                </a:lnTo>
                <a:lnTo>
                  <a:pt x="19" y="38"/>
                </a:lnTo>
                <a:lnTo>
                  <a:pt x="20" y="33"/>
                </a:lnTo>
                <a:lnTo>
                  <a:pt x="21" y="29"/>
                </a:lnTo>
                <a:lnTo>
                  <a:pt x="23" y="25"/>
                </a:lnTo>
                <a:lnTo>
                  <a:pt x="24" y="21"/>
                </a:lnTo>
                <a:lnTo>
                  <a:pt x="25" y="18"/>
                </a:lnTo>
                <a:lnTo>
                  <a:pt x="26" y="14"/>
                </a:lnTo>
                <a:lnTo>
                  <a:pt x="27" y="10"/>
                </a:lnTo>
                <a:lnTo>
                  <a:pt x="28" y="7"/>
                </a:lnTo>
                <a:lnTo>
                  <a:pt x="29" y="3"/>
                </a:lnTo>
                <a:lnTo>
                  <a:pt x="30" y="0"/>
                </a:lnTo>
                <a:lnTo>
                  <a:pt x="93" y="384"/>
                </a:lnTo>
              </a:path>
            </a:pathLst>
          </a:custGeom>
          <a:solidFill>
            <a:schemeClr val="bg2"/>
          </a:solidFill>
          <a:ln w="12700" cap="rnd">
            <a:solidFill>
              <a:srgbClr val="000000"/>
            </a:solid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24" name="Freeform 1036"/>
          <p:cNvSpPr>
            <a:spLocks/>
          </p:cNvSpPr>
          <p:nvPr/>
        </p:nvSpPr>
        <p:spPr bwMode="auto">
          <a:xfrm>
            <a:off x="4192588" y="2886075"/>
            <a:ext cx="149225" cy="522288"/>
          </a:xfrm>
          <a:custGeom>
            <a:avLst/>
            <a:gdLst>
              <a:gd name="T0" fmla="*/ 2147483647 w 105"/>
              <a:gd name="T1" fmla="*/ 2147483647 h 329"/>
              <a:gd name="T2" fmla="*/ 2147483647 w 105"/>
              <a:gd name="T3" fmla="*/ 2147483647 h 329"/>
              <a:gd name="T4" fmla="*/ 2147483647 w 105"/>
              <a:gd name="T5" fmla="*/ 2147483647 h 329"/>
              <a:gd name="T6" fmla="*/ 2147483647 w 105"/>
              <a:gd name="T7" fmla="*/ 2147483647 h 329"/>
              <a:gd name="T8" fmla="*/ 2147483647 w 105"/>
              <a:gd name="T9" fmla="*/ 2147483647 h 329"/>
              <a:gd name="T10" fmla="*/ 2147483647 w 105"/>
              <a:gd name="T11" fmla="*/ 2147483647 h 329"/>
              <a:gd name="T12" fmla="*/ 2147483647 w 105"/>
              <a:gd name="T13" fmla="*/ 2147483647 h 329"/>
              <a:gd name="T14" fmla="*/ 2147483647 w 105"/>
              <a:gd name="T15" fmla="*/ 2147483647 h 329"/>
              <a:gd name="T16" fmla="*/ 2147483647 w 105"/>
              <a:gd name="T17" fmla="*/ 2147483647 h 329"/>
              <a:gd name="T18" fmla="*/ 2147483647 w 105"/>
              <a:gd name="T19" fmla="*/ 2147483647 h 329"/>
              <a:gd name="T20" fmla="*/ 2147483647 w 105"/>
              <a:gd name="T21" fmla="*/ 2147483647 h 329"/>
              <a:gd name="T22" fmla="*/ 2147483647 w 105"/>
              <a:gd name="T23" fmla="*/ 2147483647 h 329"/>
              <a:gd name="T24" fmla="*/ 2147483647 w 105"/>
              <a:gd name="T25" fmla="*/ 2147483647 h 329"/>
              <a:gd name="T26" fmla="*/ 0 w 105"/>
              <a:gd name="T27" fmla="*/ 2147483647 h 329"/>
              <a:gd name="T28" fmla="*/ 2147483647 w 105"/>
              <a:gd name="T29" fmla="*/ 2147483647 h 329"/>
              <a:gd name="T30" fmla="*/ 2147483647 w 105"/>
              <a:gd name="T31" fmla="*/ 2147483647 h 329"/>
              <a:gd name="T32" fmla="*/ 2147483647 w 105"/>
              <a:gd name="T33" fmla="*/ 2147483647 h 329"/>
              <a:gd name="T34" fmla="*/ 2147483647 w 105"/>
              <a:gd name="T35" fmla="*/ 2147483647 h 329"/>
              <a:gd name="T36" fmla="*/ 2147483647 w 105"/>
              <a:gd name="T37" fmla="*/ 2147483647 h 329"/>
              <a:gd name="T38" fmla="*/ 2147483647 w 105"/>
              <a:gd name="T39" fmla="*/ 2147483647 h 329"/>
              <a:gd name="T40" fmla="*/ 2147483647 w 105"/>
              <a:gd name="T41" fmla="*/ 0 h 329"/>
              <a:gd name="T42" fmla="*/ 2147483647 w 105"/>
              <a:gd name="T43" fmla="*/ 0 h 329"/>
              <a:gd name="T44" fmla="*/ 2147483647 w 105"/>
              <a:gd name="T45" fmla="*/ 2147483647 h 329"/>
              <a:gd name="T46" fmla="*/ 2147483647 w 105"/>
              <a:gd name="T47" fmla="*/ 2147483647 h 329"/>
              <a:gd name="T48" fmla="*/ 2147483647 w 105"/>
              <a:gd name="T49" fmla="*/ 2147483647 h 329"/>
              <a:gd name="T50" fmla="*/ 2147483647 w 105"/>
              <a:gd name="T51" fmla="*/ 2147483647 h 329"/>
              <a:gd name="T52" fmla="*/ 2147483647 w 105"/>
              <a:gd name="T53" fmla="*/ 2147483647 h 3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5"/>
              <a:gd name="T82" fmla="*/ 0 h 329"/>
              <a:gd name="T83" fmla="*/ 105 w 105"/>
              <a:gd name="T84" fmla="*/ 329 h 3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5" h="329">
                <a:moveTo>
                  <a:pt x="85" y="20"/>
                </a:moveTo>
                <a:lnTo>
                  <a:pt x="95" y="91"/>
                </a:lnTo>
                <a:lnTo>
                  <a:pt x="104" y="159"/>
                </a:lnTo>
                <a:lnTo>
                  <a:pt x="99" y="179"/>
                </a:lnTo>
                <a:lnTo>
                  <a:pt x="95" y="196"/>
                </a:lnTo>
                <a:lnTo>
                  <a:pt x="71" y="227"/>
                </a:lnTo>
                <a:lnTo>
                  <a:pt x="61" y="267"/>
                </a:lnTo>
                <a:lnTo>
                  <a:pt x="47" y="308"/>
                </a:lnTo>
                <a:lnTo>
                  <a:pt x="38" y="321"/>
                </a:lnTo>
                <a:lnTo>
                  <a:pt x="33" y="328"/>
                </a:lnTo>
                <a:lnTo>
                  <a:pt x="28" y="328"/>
                </a:lnTo>
                <a:lnTo>
                  <a:pt x="19" y="308"/>
                </a:lnTo>
                <a:lnTo>
                  <a:pt x="9" y="287"/>
                </a:lnTo>
                <a:lnTo>
                  <a:pt x="0" y="243"/>
                </a:lnTo>
                <a:lnTo>
                  <a:pt x="4" y="206"/>
                </a:lnTo>
                <a:lnTo>
                  <a:pt x="9" y="172"/>
                </a:lnTo>
                <a:lnTo>
                  <a:pt x="4" y="125"/>
                </a:lnTo>
                <a:lnTo>
                  <a:pt x="9" y="78"/>
                </a:lnTo>
                <a:lnTo>
                  <a:pt x="23" y="34"/>
                </a:lnTo>
                <a:lnTo>
                  <a:pt x="38" y="17"/>
                </a:lnTo>
                <a:lnTo>
                  <a:pt x="57" y="0"/>
                </a:lnTo>
                <a:lnTo>
                  <a:pt x="66" y="0"/>
                </a:lnTo>
                <a:lnTo>
                  <a:pt x="80" y="3"/>
                </a:lnTo>
                <a:lnTo>
                  <a:pt x="80" y="7"/>
                </a:lnTo>
                <a:lnTo>
                  <a:pt x="85" y="14"/>
                </a:lnTo>
                <a:lnTo>
                  <a:pt x="85" y="17"/>
                </a:lnTo>
                <a:lnTo>
                  <a:pt x="85" y="20"/>
                </a:lnTo>
              </a:path>
            </a:pathLst>
          </a:custGeom>
          <a:solidFill>
            <a:schemeClr val="bg2"/>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25" name="Freeform 1037"/>
          <p:cNvSpPr>
            <a:spLocks/>
          </p:cNvSpPr>
          <p:nvPr/>
        </p:nvSpPr>
        <p:spPr bwMode="auto">
          <a:xfrm>
            <a:off x="5070475" y="2881313"/>
            <a:ext cx="147638" cy="560387"/>
          </a:xfrm>
          <a:custGeom>
            <a:avLst/>
            <a:gdLst>
              <a:gd name="T0" fmla="*/ 2147483647 w 104"/>
              <a:gd name="T1" fmla="*/ 2147483647 h 353"/>
              <a:gd name="T2" fmla="*/ 2147483647 w 104"/>
              <a:gd name="T3" fmla="*/ 2147483647 h 353"/>
              <a:gd name="T4" fmla="*/ 2147483647 w 104"/>
              <a:gd name="T5" fmla="*/ 2147483647 h 353"/>
              <a:gd name="T6" fmla="*/ 0 w 104"/>
              <a:gd name="T7" fmla="*/ 2147483647 h 353"/>
              <a:gd name="T8" fmla="*/ 2147483647 w 104"/>
              <a:gd name="T9" fmla="*/ 2147483647 h 353"/>
              <a:gd name="T10" fmla="*/ 2147483647 w 104"/>
              <a:gd name="T11" fmla="*/ 2147483647 h 353"/>
              <a:gd name="T12" fmla="*/ 2147483647 w 104"/>
              <a:gd name="T13" fmla="*/ 2147483647 h 353"/>
              <a:gd name="T14" fmla="*/ 2147483647 w 104"/>
              <a:gd name="T15" fmla="*/ 2147483647 h 353"/>
              <a:gd name="T16" fmla="*/ 2147483647 w 104"/>
              <a:gd name="T17" fmla="*/ 2147483647 h 353"/>
              <a:gd name="T18" fmla="*/ 2147483647 w 104"/>
              <a:gd name="T19" fmla="*/ 2147483647 h 353"/>
              <a:gd name="T20" fmla="*/ 2147483647 w 104"/>
              <a:gd name="T21" fmla="*/ 2147483647 h 353"/>
              <a:gd name="T22" fmla="*/ 2147483647 w 104"/>
              <a:gd name="T23" fmla="*/ 2147483647 h 353"/>
              <a:gd name="T24" fmla="*/ 2147483647 w 104"/>
              <a:gd name="T25" fmla="*/ 2147483647 h 353"/>
              <a:gd name="T26" fmla="*/ 2147483647 w 104"/>
              <a:gd name="T27" fmla="*/ 2147483647 h 353"/>
              <a:gd name="T28" fmla="*/ 2147483647 w 104"/>
              <a:gd name="T29" fmla="*/ 2147483647 h 353"/>
              <a:gd name="T30" fmla="*/ 2147483647 w 104"/>
              <a:gd name="T31" fmla="*/ 2147483647 h 353"/>
              <a:gd name="T32" fmla="*/ 2147483647 w 104"/>
              <a:gd name="T33" fmla="*/ 2147483647 h 353"/>
              <a:gd name="T34" fmla="*/ 2147483647 w 104"/>
              <a:gd name="T35" fmla="*/ 2147483647 h 353"/>
              <a:gd name="T36" fmla="*/ 2147483647 w 104"/>
              <a:gd name="T37" fmla="*/ 2147483647 h 353"/>
              <a:gd name="T38" fmla="*/ 2147483647 w 104"/>
              <a:gd name="T39" fmla="*/ 2147483647 h 353"/>
              <a:gd name="T40" fmla="*/ 2147483647 w 104"/>
              <a:gd name="T41" fmla="*/ 2147483647 h 353"/>
              <a:gd name="T42" fmla="*/ 2147483647 w 104"/>
              <a:gd name="T43" fmla="*/ 2147483647 h 353"/>
              <a:gd name="T44" fmla="*/ 2147483647 w 104"/>
              <a:gd name="T45" fmla="*/ 2147483647 h 353"/>
              <a:gd name="T46" fmla="*/ 2147483647 w 104"/>
              <a:gd name="T47" fmla="*/ 2147483647 h 353"/>
              <a:gd name="T48" fmla="*/ 2147483647 w 104"/>
              <a:gd name="T49" fmla="*/ 2147483647 h 353"/>
              <a:gd name="T50" fmla="*/ 2147483647 w 104"/>
              <a:gd name="T51" fmla="*/ 2147483647 h 353"/>
              <a:gd name="T52" fmla="*/ 2147483647 w 104"/>
              <a:gd name="T53" fmla="*/ 2147483647 h 353"/>
              <a:gd name="T54" fmla="*/ 2147483647 w 104"/>
              <a:gd name="T55" fmla="*/ 2147483647 h 353"/>
              <a:gd name="T56" fmla="*/ 2147483647 w 104"/>
              <a:gd name="T57" fmla="*/ 0 h 353"/>
              <a:gd name="T58" fmla="*/ 2147483647 w 104"/>
              <a:gd name="T59" fmla="*/ 0 h 353"/>
              <a:gd name="T60" fmla="*/ 2147483647 w 104"/>
              <a:gd name="T61" fmla="*/ 2147483647 h 353"/>
              <a:gd name="T62" fmla="*/ 2147483647 w 104"/>
              <a:gd name="T63" fmla="*/ 2147483647 h 353"/>
              <a:gd name="T64" fmla="*/ 2147483647 w 104"/>
              <a:gd name="T65" fmla="*/ 2147483647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353"/>
              <a:gd name="T101" fmla="*/ 104 w 104"/>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353">
                <a:moveTo>
                  <a:pt x="11" y="14"/>
                </a:moveTo>
                <a:lnTo>
                  <a:pt x="6" y="34"/>
                </a:lnTo>
                <a:lnTo>
                  <a:pt x="6" y="55"/>
                </a:lnTo>
                <a:lnTo>
                  <a:pt x="0" y="106"/>
                </a:lnTo>
                <a:lnTo>
                  <a:pt x="6" y="154"/>
                </a:lnTo>
                <a:lnTo>
                  <a:pt x="23" y="192"/>
                </a:lnTo>
                <a:lnTo>
                  <a:pt x="34" y="226"/>
                </a:lnTo>
                <a:lnTo>
                  <a:pt x="34" y="243"/>
                </a:lnTo>
                <a:lnTo>
                  <a:pt x="34" y="260"/>
                </a:lnTo>
                <a:lnTo>
                  <a:pt x="52" y="287"/>
                </a:lnTo>
                <a:lnTo>
                  <a:pt x="57" y="297"/>
                </a:lnTo>
                <a:lnTo>
                  <a:pt x="57" y="308"/>
                </a:lnTo>
                <a:lnTo>
                  <a:pt x="63" y="314"/>
                </a:lnTo>
                <a:lnTo>
                  <a:pt x="69" y="321"/>
                </a:lnTo>
                <a:lnTo>
                  <a:pt x="75" y="338"/>
                </a:lnTo>
                <a:lnTo>
                  <a:pt x="80" y="345"/>
                </a:lnTo>
                <a:lnTo>
                  <a:pt x="92" y="352"/>
                </a:lnTo>
                <a:lnTo>
                  <a:pt x="103" y="335"/>
                </a:lnTo>
                <a:lnTo>
                  <a:pt x="103" y="321"/>
                </a:lnTo>
                <a:lnTo>
                  <a:pt x="103" y="301"/>
                </a:lnTo>
                <a:lnTo>
                  <a:pt x="103" y="277"/>
                </a:lnTo>
                <a:lnTo>
                  <a:pt x="103" y="164"/>
                </a:lnTo>
                <a:lnTo>
                  <a:pt x="98" y="48"/>
                </a:lnTo>
                <a:lnTo>
                  <a:pt x="92" y="31"/>
                </a:lnTo>
                <a:lnTo>
                  <a:pt x="86" y="21"/>
                </a:lnTo>
                <a:lnTo>
                  <a:pt x="75" y="14"/>
                </a:lnTo>
                <a:lnTo>
                  <a:pt x="57" y="11"/>
                </a:lnTo>
                <a:lnTo>
                  <a:pt x="40" y="4"/>
                </a:lnTo>
                <a:lnTo>
                  <a:pt x="34" y="0"/>
                </a:lnTo>
                <a:lnTo>
                  <a:pt x="29" y="0"/>
                </a:lnTo>
                <a:lnTo>
                  <a:pt x="17" y="4"/>
                </a:lnTo>
                <a:lnTo>
                  <a:pt x="11" y="7"/>
                </a:lnTo>
                <a:lnTo>
                  <a:pt x="11" y="14"/>
                </a:lnTo>
              </a:path>
            </a:pathLst>
          </a:custGeom>
          <a:solidFill>
            <a:schemeClr val="bg2"/>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26" name="Rectangle 1038"/>
          <p:cNvSpPr>
            <a:spLocks noChangeArrowheads="1"/>
          </p:cNvSpPr>
          <p:nvPr/>
        </p:nvSpPr>
        <p:spPr bwMode="auto">
          <a:xfrm>
            <a:off x="6078538" y="2473325"/>
            <a:ext cx="2803525" cy="366713"/>
          </a:xfrm>
          <a:prstGeom prst="rect">
            <a:avLst/>
          </a:prstGeom>
          <a:noFill/>
          <a:ln w="12700">
            <a:noFill/>
            <a:miter lim="800000"/>
            <a:headEnd/>
            <a:tailEnd/>
          </a:ln>
        </p:spPr>
        <p:txBody>
          <a:bodyPr lIns="90488" tIns="44450" rIns="90488" bIns="44450">
            <a:prstTxWarp prst="textNoShape">
              <a:avLst/>
            </a:prstTxWarp>
            <a:spAutoFit/>
          </a:bodyPr>
          <a:lstStyle/>
          <a:p>
            <a:pPr defTabSz="762000" eaLnBrk="0" fontAlgn="base" hangingPunct="0">
              <a:spcBef>
                <a:spcPct val="0"/>
              </a:spcBef>
              <a:spcAft>
                <a:spcPct val="0"/>
              </a:spcAft>
            </a:pPr>
            <a:r>
              <a:rPr lang="en-US">
                <a:solidFill>
                  <a:srgbClr val="FFFF00"/>
                </a:solidFill>
                <a:latin typeface="Arial" charset="0"/>
              </a:rPr>
              <a:t>Coronary heart disease</a:t>
            </a:r>
          </a:p>
        </p:txBody>
      </p:sp>
      <p:sp>
        <p:nvSpPr>
          <p:cNvPr id="64527" name="Freeform 1039"/>
          <p:cNvSpPr>
            <a:spLocks/>
          </p:cNvSpPr>
          <p:nvPr/>
        </p:nvSpPr>
        <p:spPr bwMode="auto">
          <a:xfrm>
            <a:off x="5105400" y="2687638"/>
            <a:ext cx="1588" cy="26987"/>
          </a:xfrm>
          <a:custGeom>
            <a:avLst/>
            <a:gdLst>
              <a:gd name="T0" fmla="*/ 0 w 1"/>
              <a:gd name="T1" fmla="*/ 2147483647 h 17"/>
              <a:gd name="T2" fmla="*/ 0 w 1"/>
              <a:gd name="T3" fmla="*/ 0 h 17"/>
              <a:gd name="T4" fmla="*/ 0 w 1"/>
              <a:gd name="T5" fmla="*/ 214748364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16"/>
                </a:moveTo>
                <a:lnTo>
                  <a:pt x="0" y="0"/>
                </a:lnTo>
                <a:lnTo>
                  <a:pt x="0" y="16"/>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28" name="Freeform 1040"/>
          <p:cNvSpPr>
            <a:spLocks/>
          </p:cNvSpPr>
          <p:nvPr/>
        </p:nvSpPr>
        <p:spPr bwMode="auto">
          <a:xfrm>
            <a:off x="4859338" y="1920875"/>
            <a:ext cx="23812" cy="26988"/>
          </a:xfrm>
          <a:custGeom>
            <a:avLst/>
            <a:gdLst>
              <a:gd name="T0" fmla="*/ 2147483647 w 17"/>
              <a:gd name="T1" fmla="*/ 0 h 17"/>
              <a:gd name="T2" fmla="*/ 0 w 17"/>
              <a:gd name="T3" fmla="*/ 0 h 17"/>
              <a:gd name="T4" fmla="*/ 0 w 17"/>
              <a:gd name="T5" fmla="*/ 2147483647 h 17"/>
              <a:gd name="T6" fmla="*/ 0 w 17"/>
              <a:gd name="T7" fmla="*/ 2147483647 h 17"/>
              <a:gd name="T8" fmla="*/ 2147483647 w 17"/>
              <a:gd name="T9" fmla="*/ 2147483647 h 17"/>
              <a:gd name="T10" fmla="*/ 2147483647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0" y="0"/>
                </a:lnTo>
                <a:lnTo>
                  <a:pt x="0" y="8"/>
                </a:lnTo>
                <a:lnTo>
                  <a:pt x="0" y="16"/>
                </a:lnTo>
                <a:lnTo>
                  <a:pt x="16" y="8"/>
                </a:lnTo>
                <a:lnTo>
                  <a:pt x="16" y="0"/>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29" name="Freeform 1041"/>
          <p:cNvSpPr>
            <a:spLocks/>
          </p:cNvSpPr>
          <p:nvPr/>
        </p:nvSpPr>
        <p:spPr bwMode="auto">
          <a:xfrm>
            <a:off x="4391025" y="2465388"/>
            <a:ext cx="257175" cy="569912"/>
          </a:xfrm>
          <a:custGeom>
            <a:avLst/>
            <a:gdLst>
              <a:gd name="T0" fmla="*/ 2147483647 w 183"/>
              <a:gd name="T1" fmla="*/ 2147483647 h 359"/>
              <a:gd name="T2" fmla="*/ 2147483647 w 183"/>
              <a:gd name="T3" fmla="*/ 2147483647 h 359"/>
              <a:gd name="T4" fmla="*/ 2147483647 w 183"/>
              <a:gd name="T5" fmla="*/ 2147483647 h 359"/>
              <a:gd name="T6" fmla="*/ 2147483647 w 183"/>
              <a:gd name="T7" fmla="*/ 2147483647 h 359"/>
              <a:gd name="T8" fmla="*/ 2147483647 w 183"/>
              <a:gd name="T9" fmla="*/ 2147483647 h 359"/>
              <a:gd name="T10" fmla="*/ 2147483647 w 183"/>
              <a:gd name="T11" fmla="*/ 2147483647 h 359"/>
              <a:gd name="T12" fmla="*/ 2147483647 w 183"/>
              <a:gd name="T13" fmla="*/ 2147483647 h 359"/>
              <a:gd name="T14" fmla="*/ 2147483647 w 183"/>
              <a:gd name="T15" fmla="*/ 2147483647 h 359"/>
              <a:gd name="T16" fmla="*/ 2147483647 w 183"/>
              <a:gd name="T17" fmla="*/ 2147483647 h 359"/>
              <a:gd name="T18" fmla="*/ 2147483647 w 183"/>
              <a:gd name="T19" fmla="*/ 2147483647 h 359"/>
              <a:gd name="T20" fmla="*/ 0 w 183"/>
              <a:gd name="T21" fmla="*/ 2147483647 h 359"/>
              <a:gd name="T22" fmla="*/ 2147483647 w 183"/>
              <a:gd name="T23" fmla="*/ 2147483647 h 359"/>
              <a:gd name="T24" fmla="*/ 2147483647 w 183"/>
              <a:gd name="T25" fmla="*/ 2147483647 h 359"/>
              <a:gd name="T26" fmla="*/ 2147483647 w 183"/>
              <a:gd name="T27" fmla="*/ 2147483647 h 359"/>
              <a:gd name="T28" fmla="*/ 2147483647 w 183"/>
              <a:gd name="T29" fmla="*/ 2147483647 h 359"/>
              <a:gd name="T30" fmla="*/ 2147483647 w 183"/>
              <a:gd name="T31" fmla="*/ 2147483647 h 359"/>
              <a:gd name="T32" fmla="*/ 2147483647 w 183"/>
              <a:gd name="T33" fmla="*/ 2147483647 h 359"/>
              <a:gd name="T34" fmla="*/ 2147483647 w 183"/>
              <a:gd name="T35" fmla="*/ 2147483647 h 359"/>
              <a:gd name="T36" fmla="*/ 2147483647 w 183"/>
              <a:gd name="T37" fmla="*/ 2147483647 h 359"/>
              <a:gd name="T38" fmla="*/ 2147483647 w 183"/>
              <a:gd name="T39" fmla="*/ 2147483647 h 359"/>
              <a:gd name="T40" fmla="*/ 2147483647 w 183"/>
              <a:gd name="T41" fmla="*/ 2147483647 h 359"/>
              <a:gd name="T42" fmla="*/ 2147483647 w 183"/>
              <a:gd name="T43" fmla="*/ 2147483647 h 359"/>
              <a:gd name="T44" fmla="*/ 2147483647 w 183"/>
              <a:gd name="T45" fmla="*/ 2147483647 h 359"/>
              <a:gd name="T46" fmla="*/ 2147483647 w 183"/>
              <a:gd name="T47" fmla="*/ 2147483647 h 359"/>
              <a:gd name="T48" fmla="*/ 2147483647 w 183"/>
              <a:gd name="T49" fmla="*/ 2147483647 h 359"/>
              <a:gd name="T50" fmla="*/ 2147483647 w 183"/>
              <a:gd name="T51" fmla="*/ 2147483647 h 359"/>
              <a:gd name="T52" fmla="*/ 2147483647 w 183"/>
              <a:gd name="T53" fmla="*/ 2147483647 h 359"/>
              <a:gd name="T54" fmla="*/ 2147483647 w 183"/>
              <a:gd name="T55" fmla="*/ 2147483647 h 359"/>
              <a:gd name="T56" fmla="*/ 2147483647 w 183"/>
              <a:gd name="T57" fmla="*/ 2147483647 h 359"/>
              <a:gd name="T58" fmla="*/ 2147483647 w 183"/>
              <a:gd name="T59" fmla="*/ 2147483647 h 359"/>
              <a:gd name="T60" fmla="*/ 2147483647 w 183"/>
              <a:gd name="T61" fmla="*/ 2147483647 h 359"/>
              <a:gd name="T62" fmla="*/ 2147483647 w 183"/>
              <a:gd name="T63" fmla="*/ 2147483647 h 359"/>
              <a:gd name="T64" fmla="*/ 2147483647 w 183"/>
              <a:gd name="T65" fmla="*/ 2147483647 h 359"/>
              <a:gd name="T66" fmla="*/ 2147483647 w 183"/>
              <a:gd name="T67" fmla="*/ 2147483647 h 359"/>
              <a:gd name="T68" fmla="*/ 2147483647 w 183"/>
              <a:gd name="T69" fmla="*/ 2147483647 h 359"/>
              <a:gd name="T70" fmla="*/ 2147483647 w 183"/>
              <a:gd name="T71" fmla="*/ 0 h 359"/>
              <a:gd name="T72" fmla="*/ 2147483647 w 183"/>
              <a:gd name="T73" fmla="*/ 2147483647 h 359"/>
              <a:gd name="T74" fmla="*/ 2147483647 w 183"/>
              <a:gd name="T75" fmla="*/ 2147483647 h 359"/>
              <a:gd name="T76" fmla="*/ 2147483647 w 183"/>
              <a:gd name="T77" fmla="*/ 2147483647 h 359"/>
              <a:gd name="T78" fmla="*/ 2147483647 w 183"/>
              <a:gd name="T79" fmla="*/ 2147483647 h 359"/>
              <a:gd name="T80" fmla="*/ 2147483647 w 183"/>
              <a:gd name="T81" fmla="*/ 2147483647 h 359"/>
              <a:gd name="T82" fmla="*/ 2147483647 w 183"/>
              <a:gd name="T83" fmla="*/ 2147483647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3"/>
              <a:gd name="T127" fmla="*/ 0 h 359"/>
              <a:gd name="T128" fmla="*/ 183 w 183"/>
              <a:gd name="T129" fmla="*/ 359 h 3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3" h="359">
                <a:moveTo>
                  <a:pt x="182" y="294"/>
                </a:moveTo>
                <a:lnTo>
                  <a:pt x="182" y="309"/>
                </a:lnTo>
                <a:lnTo>
                  <a:pt x="180" y="320"/>
                </a:lnTo>
                <a:lnTo>
                  <a:pt x="178" y="329"/>
                </a:lnTo>
                <a:lnTo>
                  <a:pt x="173" y="337"/>
                </a:lnTo>
                <a:lnTo>
                  <a:pt x="170" y="342"/>
                </a:lnTo>
                <a:lnTo>
                  <a:pt x="166" y="346"/>
                </a:lnTo>
                <a:lnTo>
                  <a:pt x="162" y="350"/>
                </a:lnTo>
                <a:lnTo>
                  <a:pt x="158" y="352"/>
                </a:lnTo>
                <a:lnTo>
                  <a:pt x="154" y="353"/>
                </a:lnTo>
                <a:lnTo>
                  <a:pt x="152" y="353"/>
                </a:lnTo>
                <a:lnTo>
                  <a:pt x="150" y="354"/>
                </a:lnTo>
                <a:lnTo>
                  <a:pt x="149" y="353"/>
                </a:lnTo>
                <a:lnTo>
                  <a:pt x="20" y="358"/>
                </a:lnTo>
                <a:lnTo>
                  <a:pt x="14" y="357"/>
                </a:lnTo>
                <a:lnTo>
                  <a:pt x="10" y="355"/>
                </a:lnTo>
                <a:lnTo>
                  <a:pt x="6" y="352"/>
                </a:lnTo>
                <a:lnTo>
                  <a:pt x="3" y="347"/>
                </a:lnTo>
                <a:lnTo>
                  <a:pt x="2" y="343"/>
                </a:lnTo>
                <a:lnTo>
                  <a:pt x="1" y="337"/>
                </a:lnTo>
                <a:lnTo>
                  <a:pt x="0" y="332"/>
                </a:lnTo>
                <a:lnTo>
                  <a:pt x="0" y="328"/>
                </a:lnTo>
                <a:lnTo>
                  <a:pt x="1" y="323"/>
                </a:lnTo>
                <a:lnTo>
                  <a:pt x="1" y="320"/>
                </a:lnTo>
                <a:lnTo>
                  <a:pt x="1" y="318"/>
                </a:lnTo>
                <a:lnTo>
                  <a:pt x="1" y="317"/>
                </a:lnTo>
                <a:lnTo>
                  <a:pt x="2" y="312"/>
                </a:lnTo>
                <a:lnTo>
                  <a:pt x="2" y="309"/>
                </a:lnTo>
                <a:lnTo>
                  <a:pt x="3" y="303"/>
                </a:lnTo>
                <a:lnTo>
                  <a:pt x="3" y="300"/>
                </a:lnTo>
                <a:lnTo>
                  <a:pt x="4" y="295"/>
                </a:lnTo>
                <a:lnTo>
                  <a:pt x="5" y="291"/>
                </a:lnTo>
                <a:lnTo>
                  <a:pt x="5" y="287"/>
                </a:lnTo>
                <a:lnTo>
                  <a:pt x="6" y="283"/>
                </a:lnTo>
                <a:lnTo>
                  <a:pt x="7" y="281"/>
                </a:lnTo>
                <a:lnTo>
                  <a:pt x="8" y="278"/>
                </a:lnTo>
                <a:lnTo>
                  <a:pt x="8" y="277"/>
                </a:lnTo>
                <a:lnTo>
                  <a:pt x="8" y="276"/>
                </a:lnTo>
                <a:lnTo>
                  <a:pt x="13" y="255"/>
                </a:lnTo>
                <a:lnTo>
                  <a:pt x="17" y="236"/>
                </a:lnTo>
                <a:lnTo>
                  <a:pt x="20" y="219"/>
                </a:lnTo>
                <a:lnTo>
                  <a:pt x="23" y="205"/>
                </a:lnTo>
                <a:lnTo>
                  <a:pt x="27" y="193"/>
                </a:lnTo>
                <a:lnTo>
                  <a:pt x="29" y="184"/>
                </a:lnTo>
                <a:lnTo>
                  <a:pt x="31" y="175"/>
                </a:lnTo>
                <a:lnTo>
                  <a:pt x="32" y="170"/>
                </a:lnTo>
                <a:lnTo>
                  <a:pt x="33" y="166"/>
                </a:lnTo>
                <a:lnTo>
                  <a:pt x="34" y="162"/>
                </a:lnTo>
                <a:lnTo>
                  <a:pt x="35" y="160"/>
                </a:lnTo>
                <a:lnTo>
                  <a:pt x="44" y="139"/>
                </a:lnTo>
                <a:lnTo>
                  <a:pt x="53" y="121"/>
                </a:lnTo>
                <a:lnTo>
                  <a:pt x="63" y="103"/>
                </a:lnTo>
                <a:lnTo>
                  <a:pt x="71" y="88"/>
                </a:lnTo>
                <a:lnTo>
                  <a:pt x="80" y="74"/>
                </a:lnTo>
                <a:lnTo>
                  <a:pt x="87" y="62"/>
                </a:lnTo>
                <a:lnTo>
                  <a:pt x="94" y="51"/>
                </a:lnTo>
                <a:lnTo>
                  <a:pt x="100" y="43"/>
                </a:lnTo>
                <a:lnTo>
                  <a:pt x="105" y="36"/>
                </a:lnTo>
                <a:lnTo>
                  <a:pt x="109" y="31"/>
                </a:lnTo>
                <a:lnTo>
                  <a:pt x="112" y="28"/>
                </a:lnTo>
                <a:lnTo>
                  <a:pt x="113" y="27"/>
                </a:lnTo>
                <a:lnTo>
                  <a:pt x="117" y="21"/>
                </a:lnTo>
                <a:lnTo>
                  <a:pt x="122" y="16"/>
                </a:lnTo>
                <a:lnTo>
                  <a:pt x="126" y="12"/>
                </a:lnTo>
                <a:lnTo>
                  <a:pt x="130" y="8"/>
                </a:lnTo>
                <a:lnTo>
                  <a:pt x="135" y="5"/>
                </a:lnTo>
                <a:lnTo>
                  <a:pt x="138" y="4"/>
                </a:lnTo>
                <a:lnTo>
                  <a:pt x="142" y="2"/>
                </a:lnTo>
                <a:lnTo>
                  <a:pt x="145" y="1"/>
                </a:lnTo>
                <a:lnTo>
                  <a:pt x="147" y="1"/>
                </a:lnTo>
                <a:lnTo>
                  <a:pt x="150" y="0"/>
                </a:lnTo>
                <a:lnTo>
                  <a:pt x="151" y="0"/>
                </a:lnTo>
                <a:lnTo>
                  <a:pt x="156" y="1"/>
                </a:lnTo>
                <a:lnTo>
                  <a:pt x="159" y="3"/>
                </a:lnTo>
                <a:lnTo>
                  <a:pt x="163" y="6"/>
                </a:lnTo>
                <a:lnTo>
                  <a:pt x="165" y="11"/>
                </a:lnTo>
                <a:lnTo>
                  <a:pt x="167" y="15"/>
                </a:lnTo>
                <a:lnTo>
                  <a:pt x="170" y="20"/>
                </a:lnTo>
                <a:lnTo>
                  <a:pt x="171" y="24"/>
                </a:lnTo>
                <a:lnTo>
                  <a:pt x="173" y="30"/>
                </a:lnTo>
                <a:lnTo>
                  <a:pt x="174" y="33"/>
                </a:lnTo>
                <a:lnTo>
                  <a:pt x="175" y="37"/>
                </a:lnTo>
                <a:lnTo>
                  <a:pt x="175" y="39"/>
                </a:lnTo>
                <a:lnTo>
                  <a:pt x="175" y="40"/>
                </a:lnTo>
                <a:lnTo>
                  <a:pt x="182" y="294"/>
                </a:lnTo>
              </a:path>
            </a:pathLst>
          </a:custGeom>
          <a:solidFill>
            <a:srgbClr val="0000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30" name="Freeform 1042"/>
          <p:cNvSpPr>
            <a:spLocks/>
          </p:cNvSpPr>
          <p:nvPr/>
        </p:nvSpPr>
        <p:spPr bwMode="auto">
          <a:xfrm>
            <a:off x="4391025" y="2465388"/>
            <a:ext cx="257175" cy="569912"/>
          </a:xfrm>
          <a:custGeom>
            <a:avLst/>
            <a:gdLst>
              <a:gd name="T0" fmla="*/ 2147483647 w 183"/>
              <a:gd name="T1" fmla="*/ 2147483647 h 359"/>
              <a:gd name="T2" fmla="*/ 2147483647 w 183"/>
              <a:gd name="T3" fmla="*/ 2147483647 h 359"/>
              <a:gd name="T4" fmla="*/ 2147483647 w 183"/>
              <a:gd name="T5" fmla="*/ 2147483647 h 359"/>
              <a:gd name="T6" fmla="*/ 2147483647 w 183"/>
              <a:gd name="T7" fmla="*/ 2147483647 h 359"/>
              <a:gd name="T8" fmla="*/ 2147483647 w 183"/>
              <a:gd name="T9" fmla="*/ 2147483647 h 359"/>
              <a:gd name="T10" fmla="*/ 2147483647 w 183"/>
              <a:gd name="T11" fmla="*/ 2147483647 h 359"/>
              <a:gd name="T12" fmla="*/ 2147483647 w 183"/>
              <a:gd name="T13" fmla="*/ 2147483647 h 359"/>
              <a:gd name="T14" fmla="*/ 2147483647 w 183"/>
              <a:gd name="T15" fmla="*/ 2147483647 h 359"/>
              <a:gd name="T16" fmla="*/ 2147483647 w 183"/>
              <a:gd name="T17" fmla="*/ 2147483647 h 359"/>
              <a:gd name="T18" fmla="*/ 2147483647 w 183"/>
              <a:gd name="T19" fmla="*/ 2147483647 h 359"/>
              <a:gd name="T20" fmla="*/ 0 w 183"/>
              <a:gd name="T21" fmla="*/ 2147483647 h 359"/>
              <a:gd name="T22" fmla="*/ 2147483647 w 183"/>
              <a:gd name="T23" fmla="*/ 2147483647 h 359"/>
              <a:gd name="T24" fmla="*/ 2147483647 w 183"/>
              <a:gd name="T25" fmla="*/ 2147483647 h 359"/>
              <a:gd name="T26" fmla="*/ 2147483647 w 183"/>
              <a:gd name="T27" fmla="*/ 2147483647 h 359"/>
              <a:gd name="T28" fmla="*/ 2147483647 w 183"/>
              <a:gd name="T29" fmla="*/ 2147483647 h 359"/>
              <a:gd name="T30" fmla="*/ 2147483647 w 183"/>
              <a:gd name="T31" fmla="*/ 2147483647 h 359"/>
              <a:gd name="T32" fmla="*/ 2147483647 w 183"/>
              <a:gd name="T33" fmla="*/ 2147483647 h 359"/>
              <a:gd name="T34" fmla="*/ 2147483647 w 183"/>
              <a:gd name="T35" fmla="*/ 2147483647 h 359"/>
              <a:gd name="T36" fmla="*/ 2147483647 w 183"/>
              <a:gd name="T37" fmla="*/ 2147483647 h 359"/>
              <a:gd name="T38" fmla="*/ 2147483647 w 183"/>
              <a:gd name="T39" fmla="*/ 2147483647 h 359"/>
              <a:gd name="T40" fmla="*/ 2147483647 w 183"/>
              <a:gd name="T41" fmla="*/ 2147483647 h 359"/>
              <a:gd name="T42" fmla="*/ 2147483647 w 183"/>
              <a:gd name="T43" fmla="*/ 2147483647 h 359"/>
              <a:gd name="T44" fmla="*/ 2147483647 w 183"/>
              <a:gd name="T45" fmla="*/ 2147483647 h 359"/>
              <a:gd name="T46" fmla="*/ 2147483647 w 183"/>
              <a:gd name="T47" fmla="*/ 2147483647 h 359"/>
              <a:gd name="T48" fmla="*/ 2147483647 w 183"/>
              <a:gd name="T49" fmla="*/ 2147483647 h 359"/>
              <a:gd name="T50" fmla="*/ 2147483647 w 183"/>
              <a:gd name="T51" fmla="*/ 2147483647 h 359"/>
              <a:gd name="T52" fmla="*/ 2147483647 w 183"/>
              <a:gd name="T53" fmla="*/ 2147483647 h 359"/>
              <a:gd name="T54" fmla="*/ 2147483647 w 183"/>
              <a:gd name="T55" fmla="*/ 2147483647 h 359"/>
              <a:gd name="T56" fmla="*/ 2147483647 w 183"/>
              <a:gd name="T57" fmla="*/ 2147483647 h 359"/>
              <a:gd name="T58" fmla="*/ 2147483647 w 183"/>
              <a:gd name="T59" fmla="*/ 2147483647 h 359"/>
              <a:gd name="T60" fmla="*/ 2147483647 w 183"/>
              <a:gd name="T61" fmla="*/ 2147483647 h 359"/>
              <a:gd name="T62" fmla="*/ 2147483647 w 183"/>
              <a:gd name="T63" fmla="*/ 2147483647 h 359"/>
              <a:gd name="T64" fmla="*/ 2147483647 w 183"/>
              <a:gd name="T65" fmla="*/ 2147483647 h 359"/>
              <a:gd name="T66" fmla="*/ 2147483647 w 183"/>
              <a:gd name="T67" fmla="*/ 2147483647 h 359"/>
              <a:gd name="T68" fmla="*/ 2147483647 w 183"/>
              <a:gd name="T69" fmla="*/ 2147483647 h 359"/>
              <a:gd name="T70" fmla="*/ 2147483647 w 183"/>
              <a:gd name="T71" fmla="*/ 0 h 359"/>
              <a:gd name="T72" fmla="*/ 2147483647 w 183"/>
              <a:gd name="T73" fmla="*/ 2147483647 h 359"/>
              <a:gd name="T74" fmla="*/ 2147483647 w 183"/>
              <a:gd name="T75" fmla="*/ 2147483647 h 359"/>
              <a:gd name="T76" fmla="*/ 2147483647 w 183"/>
              <a:gd name="T77" fmla="*/ 2147483647 h 359"/>
              <a:gd name="T78" fmla="*/ 2147483647 w 183"/>
              <a:gd name="T79" fmla="*/ 2147483647 h 359"/>
              <a:gd name="T80" fmla="*/ 2147483647 w 183"/>
              <a:gd name="T81" fmla="*/ 2147483647 h 359"/>
              <a:gd name="T82" fmla="*/ 2147483647 w 183"/>
              <a:gd name="T83" fmla="*/ 2147483647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3"/>
              <a:gd name="T127" fmla="*/ 0 h 359"/>
              <a:gd name="T128" fmla="*/ 183 w 183"/>
              <a:gd name="T129" fmla="*/ 359 h 3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3" h="359">
                <a:moveTo>
                  <a:pt x="182" y="294"/>
                </a:moveTo>
                <a:lnTo>
                  <a:pt x="182" y="309"/>
                </a:lnTo>
                <a:lnTo>
                  <a:pt x="180" y="320"/>
                </a:lnTo>
                <a:lnTo>
                  <a:pt x="178" y="329"/>
                </a:lnTo>
                <a:lnTo>
                  <a:pt x="173" y="337"/>
                </a:lnTo>
                <a:lnTo>
                  <a:pt x="170" y="342"/>
                </a:lnTo>
                <a:lnTo>
                  <a:pt x="166" y="346"/>
                </a:lnTo>
                <a:lnTo>
                  <a:pt x="162" y="350"/>
                </a:lnTo>
                <a:lnTo>
                  <a:pt x="158" y="352"/>
                </a:lnTo>
                <a:lnTo>
                  <a:pt x="154" y="353"/>
                </a:lnTo>
                <a:lnTo>
                  <a:pt x="152" y="353"/>
                </a:lnTo>
                <a:lnTo>
                  <a:pt x="150" y="354"/>
                </a:lnTo>
                <a:lnTo>
                  <a:pt x="149" y="353"/>
                </a:lnTo>
                <a:lnTo>
                  <a:pt x="20" y="358"/>
                </a:lnTo>
                <a:lnTo>
                  <a:pt x="14" y="357"/>
                </a:lnTo>
                <a:lnTo>
                  <a:pt x="10" y="355"/>
                </a:lnTo>
                <a:lnTo>
                  <a:pt x="6" y="352"/>
                </a:lnTo>
                <a:lnTo>
                  <a:pt x="3" y="347"/>
                </a:lnTo>
                <a:lnTo>
                  <a:pt x="2" y="343"/>
                </a:lnTo>
                <a:lnTo>
                  <a:pt x="1" y="337"/>
                </a:lnTo>
                <a:lnTo>
                  <a:pt x="0" y="332"/>
                </a:lnTo>
                <a:lnTo>
                  <a:pt x="0" y="328"/>
                </a:lnTo>
                <a:lnTo>
                  <a:pt x="1" y="323"/>
                </a:lnTo>
                <a:lnTo>
                  <a:pt x="1" y="320"/>
                </a:lnTo>
                <a:lnTo>
                  <a:pt x="1" y="318"/>
                </a:lnTo>
                <a:lnTo>
                  <a:pt x="1" y="317"/>
                </a:lnTo>
                <a:lnTo>
                  <a:pt x="2" y="312"/>
                </a:lnTo>
                <a:lnTo>
                  <a:pt x="2" y="309"/>
                </a:lnTo>
                <a:lnTo>
                  <a:pt x="3" y="303"/>
                </a:lnTo>
                <a:lnTo>
                  <a:pt x="3" y="300"/>
                </a:lnTo>
                <a:lnTo>
                  <a:pt x="4" y="295"/>
                </a:lnTo>
                <a:lnTo>
                  <a:pt x="5" y="291"/>
                </a:lnTo>
                <a:lnTo>
                  <a:pt x="5" y="287"/>
                </a:lnTo>
                <a:lnTo>
                  <a:pt x="6" y="283"/>
                </a:lnTo>
                <a:lnTo>
                  <a:pt x="7" y="281"/>
                </a:lnTo>
                <a:lnTo>
                  <a:pt x="8" y="278"/>
                </a:lnTo>
                <a:lnTo>
                  <a:pt x="8" y="277"/>
                </a:lnTo>
                <a:lnTo>
                  <a:pt x="8" y="276"/>
                </a:lnTo>
                <a:lnTo>
                  <a:pt x="13" y="255"/>
                </a:lnTo>
                <a:lnTo>
                  <a:pt x="17" y="236"/>
                </a:lnTo>
                <a:lnTo>
                  <a:pt x="20" y="219"/>
                </a:lnTo>
                <a:lnTo>
                  <a:pt x="23" y="205"/>
                </a:lnTo>
                <a:lnTo>
                  <a:pt x="27" y="193"/>
                </a:lnTo>
                <a:lnTo>
                  <a:pt x="29" y="184"/>
                </a:lnTo>
                <a:lnTo>
                  <a:pt x="31" y="175"/>
                </a:lnTo>
                <a:lnTo>
                  <a:pt x="32" y="170"/>
                </a:lnTo>
                <a:lnTo>
                  <a:pt x="33" y="166"/>
                </a:lnTo>
                <a:lnTo>
                  <a:pt x="34" y="162"/>
                </a:lnTo>
                <a:lnTo>
                  <a:pt x="35" y="160"/>
                </a:lnTo>
                <a:lnTo>
                  <a:pt x="44" y="139"/>
                </a:lnTo>
                <a:lnTo>
                  <a:pt x="53" y="121"/>
                </a:lnTo>
                <a:lnTo>
                  <a:pt x="63" y="103"/>
                </a:lnTo>
                <a:lnTo>
                  <a:pt x="71" y="88"/>
                </a:lnTo>
                <a:lnTo>
                  <a:pt x="80" y="74"/>
                </a:lnTo>
                <a:lnTo>
                  <a:pt x="87" y="62"/>
                </a:lnTo>
                <a:lnTo>
                  <a:pt x="94" y="51"/>
                </a:lnTo>
                <a:lnTo>
                  <a:pt x="100" y="43"/>
                </a:lnTo>
                <a:lnTo>
                  <a:pt x="105" y="36"/>
                </a:lnTo>
                <a:lnTo>
                  <a:pt x="109" y="31"/>
                </a:lnTo>
                <a:lnTo>
                  <a:pt x="112" y="28"/>
                </a:lnTo>
                <a:lnTo>
                  <a:pt x="113" y="27"/>
                </a:lnTo>
                <a:lnTo>
                  <a:pt x="117" y="21"/>
                </a:lnTo>
                <a:lnTo>
                  <a:pt x="122" y="16"/>
                </a:lnTo>
                <a:lnTo>
                  <a:pt x="126" y="12"/>
                </a:lnTo>
                <a:lnTo>
                  <a:pt x="130" y="8"/>
                </a:lnTo>
                <a:lnTo>
                  <a:pt x="135" y="5"/>
                </a:lnTo>
                <a:lnTo>
                  <a:pt x="138" y="4"/>
                </a:lnTo>
                <a:lnTo>
                  <a:pt x="142" y="2"/>
                </a:lnTo>
                <a:lnTo>
                  <a:pt x="145" y="1"/>
                </a:lnTo>
                <a:lnTo>
                  <a:pt x="147" y="1"/>
                </a:lnTo>
                <a:lnTo>
                  <a:pt x="150" y="0"/>
                </a:lnTo>
                <a:lnTo>
                  <a:pt x="151" y="0"/>
                </a:lnTo>
                <a:lnTo>
                  <a:pt x="156" y="1"/>
                </a:lnTo>
                <a:lnTo>
                  <a:pt x="159" y="3"/>
                </a:lnTo>
                <a:lnTo>
                  <a:pt x="163" y="6"/>
                </a:lnTo>
                <a:lnTo>
                  <a:pt x="165" y="11"/>
                </a:lnTo>
                <a:lnTo>
                  <a:pt x="167" y="15"/>
                </a:lnTo>
                <a:lnTo>
                  <a:pt x="170" y="20"/>
                </a:lnTo>
                <a:lnTo>
                  <a:pt x="171" y="24"/>
                </a:lnTo>
                <a:lnTo>
                  <a:pt x="173" y="30"/>
                </a:lnTo>
                <a:lnTo>
                  <a:pt x="174" y="33"/>
                </a:lnTo>
                <a:lnTo>
                  <a:pt x="175" y="37"/>
                </a:lnTo>
                <a:lnTo>
                  <a:pt x="175" y="39"/>
                </a:lnTo>
                <a:lnTo>
                  <a:pt x="175" y="40"/>
                </a:lnTo>
                <a:lnTo>
                  <a:pt x="182" y="294"/>
                </a:lnTo>
              </a:path>
            </a:pathLst>
          </a:custGeom>
          <a:noFill/>
          <a:ln w="12700" cap="rnd">
            <a:solidFill>
              <a:srgbClr val="00FFFF"/>
            </a:solid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31" name="Freeform 1043"/>
          <p:cNvSpPr>
            <a:spLocks/>
          </p:cNvSpPr>
          <p:nvPr/>
        </p:nvSpPr>
        <p:spPr bwMode="auto">
          <a:xfrm>
            <a:off x="4389438" y="3025775"/>
            <a:ext cx="23812" cy="26988"/>
          </a:xfrm>
          <a:custGeom>
            <a:avLst/>
            <a:gdLst>
              <a:gd name="T0" fmla="*/ 2147483647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2147483647 w 17"/>
              <a:gd name="T11" fmla="*/ 2147483647 h 17"/>
              <a:gd name="T12" fmla="*/ 2147483647 w 17"/>
              <a:gd name="T13" fmla="*/ 2147483647 h 17"/>
              <a:gd name="T14" fmla="*/ 0 w 17"/>
              <a:gd name="T15" fmla="*/ 2147483647 h 17"/>
              <a:gd name="T16" fmla="*/ 2147483647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8" y="6"/>
                </a:moveTo>
                <a:lnTo>
                  <a:pt x="8" y="5"/>
                </a:lnTo>
                <a:lnTo>
                  <a:pt x="16" y="3"/>
                </a:lnTo>
                <a:lnTo>
                  <a:pt x="16" y="0"/>
                </a:lnTo>
                <a:lnTo>
                  <a:pt x="8" y="0"/>
                </a:lnTo>
                <a:lnTo>
                  <a:pt x="8" y="3"/>
                </a:lnTo>
                <a:lnTo>
                  <a:pt x="8" y="5"/>
                </a:lnTo>
                <a:lnTo>
                  <a:pt x="0" y="16"/>
                </a:lnTo>
                <a:lnTo>
                  <a:pt x="8" y="6"/>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32" name="Freeform 1044"/>
          <p:cNvSpPr>
            <a:spLocks/>
          </p:cNvSpPr>
          <p:nvPr/>
        </p:nvSpPr>
        <p:spPr bwMode="auto">
          <a:xfrm>
            <a:off x="4402138" y="2465388"/>
            <a:ext cx="201612" cy="442912"/>
          </a:xfrm>
          <a:custGeom>
            <a:avLst/>
            <a:gdLst>
              <a:gd name="T0" fmla="*/ 2147483647 w 143"/>
              <a:gd name="T1" fmla="*/ 2147483647 h 279"/>
              <a:gd name="T2" fmla="*/ 2147483647 w 143"/>
              <a:gd name="T3" fmla="*/ 2147483647 h 279"/>
              <a:gd name="T4" fmla="*/ 2147483647 w 143"/>
              <a:gd name="T5" fmla="*/ 2147483647 h 279"/>
              <a:gd name="T6" fmla="*/ 2147483647 w 143"/>
              <a:gd name="T7" fmla="*/ 2147483647 h 279"/>
              <a:gd name="T8" fmla="*/ 2147483647 w 143"/>
              <a:gd name="T9" fmla="*/ 2147483647 h 279"/>
              <a:gd name="T10" fmla="*/ 2147483647 w 143"/>
              <a:gd name="T11" fmla="*/ 2147483647 h 279"/>
              <a:gd name="T12" fmla="*/ 2147483647 w 143"/>
              <a:gd name="T13" fmla="*/ 2147483647 h 279"/>
              <a:gd name="T14" fmla="*/ 2147483647 w 143"/>
              <a:gd name="T15" fmla="*/ 2147483647 h 279"/>
              <a:gd name="T16" fmla="*/ 2147483647 w 143"/>
              <a:gd name="T17" fmla="*/ 2147483647 h 279"/>
              <a:gd name="T18" fmla="*/ 2147483647 w 143"/>
              <a:gd name="T19" fmla="*/ 2147483647 h 279"/>
              <a:gd name="T20" fmla="*/ 2147483647 w 143"/>
              <a:gd name="T21" fmla="*/ 2147483647 h 279"/>
              <a:gd name="T22" fmla="*/ 2147483647 w 143"/>
              <a:gd name="T23" fmla="*/ 2147483647 h 279"/>
              <a:gd name="T24" fmla="*/ 2147483647 w 143"/>
              <a:gd name="T25" fmla="*/ 2147483647 h 279"/>
              <a:gd name="T26" fmla="*/ 2147483647 w 143"/>
              <a:gd name="T27" fmla="*/ 2147483647 h 279"/>
              <a:gd name="T28" fmla="*/ 2147483647 w 143"/>
              <a:gd name="T29" fmla="*/ 2147483647 h 279"/>
              <a:gd name="T30" fmla="*/ 2147483647 w 143"/>
              <a:gd name="T31" fmla="*/ 2147483647 h 279"/>
              <a:gd name="T32" fmla="*/ 2147483647 w 143"/>
              <a:gd name="T33" fmla="*/ 2147483647 h 279"/>
              <a:gd name="T34" fmla="*/ 2147483647 w 143"/>
              <a:gd name="T35" fmla="*/ 2147483647 h 279"/>
              <a:gd name="T36" fmla="*/ 2147483647 w 143"/>
              <a:gd name="T37" fmla="*/ 0 h 279"/>
              <a:gd name="T38" fmla="*/ 2147483647 w 143"/>
              <a:gd name="T39" fmla="*/ 2147483647 h 279"/>
              <a:gd name="T40" fmla="*/ 2147483647 w 143"/>
              <a:gd name="T41" fmla="*/ 2147483647 h 279"/>
              <a:gd name="T42" fmla="*/ 2147483647 w 143"/>
              <a:gd name="T43" fmla="*/ 2147483647 h 279"/>
              <a:gd name="T44" fmla="*/ 2147483647 w 143"/>
              <a:gd name="T45" fmla="*/ 2147483647 h 279"/>
              <a:gd name="T46" fmla="*/ 2147483647 w 143"/>
              <a:gd name="T47" fmla="*/ 2147483647 h 279"/>
              <a:gd name="T48" fmla="*/ 2147483647 w 143"/>
              <a:gd name="T49" fmla="*/ 2147483647 h 279"/>
              <a:gd name="T50" fmla="*/ 2147483647 w 143"/>
              <a:gd name="T51" fmla="*/ 2147483647 h 279"/>
              <a:gd name="T52" fmla="*/ 2147483647 w 143"/>
              <a:gd name="T53" fmla="*/ 2147483647 h 279"/>
              <a:gd name="T54" fmla="*/ 2147483647 w 143"/>
              <a:gd name="T55" fmla="*/ 2147483647 h 279"/>
              <a:gd name="T56" fmla="*/ 2147483647 w 143"/>
              <a:gd name="T57" fmla="*/ 2147483647 h 279"/>
              <a:gd name="T58" fmla="*/ 2147483647 w 143"/>
              <a:gd name="T59" fmla="*/ 2147483647 h 279"/>
              <a:gd name="T60" fmla="*/ 2147483647 w 143"/>
              <a:gd name="T61" fmla="*/ 2147483647 h 279"/>
              <a:gd name="T62" fmla="*/ 2147483647 w 143"/>
              <a:gd name="T63" fmla="*/ 2147483647 h 279"/>
              <a:gd name="T64" fmla="*/ 2147483647 w 143"/>
              <a:gd name="T65" fmla="*/ 2147483647 h 279"/>
              <a:gd name="T66" fmla="*/ 2147483647 w 143"/>
              <a:gd name="T67" fmla="*/ 2147483647 h 279"/>
              <a:gd name="T68" fmla="*/ 2147483647 w 143"/>
              <a:gd name="T69" fmla="*/ 2147483647 h 279"/>
              <a:gd name="T70" fmla="*/ 0 w 143"/>
              <a:gd name="T71" fmla="*/ 2147483647 h 279"/>
              <a:gd name="T72" fmla="*/ 2147483647 w 143"/>
              <a:gd name="T73" fmla="*/ 2147483647 h 2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3"/>
              <a:gd name="T112" fmla="*/ 0 h 279"/>
              <a:gd name="T113" fmla="*/ 143 w 143"/>
              <a:gd name="T114" fmla="*/ 279 h 2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3" h="279">
                <a:moveTo>
                  <a:pt x="1" y="277"/>
                </a:moveTo>
                <a:lnTo>
                  <a:pt x="1" y="276"/>
                </a:lnTo>
                <a:lnTo>
                  <a:pt x="1" y="275"/>
                </a:lnTo>
                <a:lnTo>
                  <a:pt x="5" y="255"/>
                </a:lnTo>
                <a:lnTo>
                  <a:pt x="10" y="236"/>
                </a:lnTo>
                <a:lnTo>
                  <a:pt x="13" y="219"/>
                </a:lnTo>
                <a:lnTo>
                  <a:pt x="16" y="205"/>
                </a:lnTo>
                <a:lnTo>
                  <a:pt x="19" y="193"/>
                </a:lnTo>
                <a:lnTo>
                  <a:pt x="21" y="184"/>
                </a:lnTo>
                <a:lnTo>
                  <a:pt x="23" y="175"/>
                </a:lnTo>
                <a:lnTo>
                  <a:pt x="25" y="170"/>
                </a:lnTo>
                <a:lnTo>
                  <a:pt x="27" y="166"/>
                </a:lnTo>
                <a:lnTo>
                  <a:pt x="27" y="162"/>
                </a:lnTo>
                <a:lnTo>
                  <a:pt x="28" y="160"/>
                </a:lnTo>
                <a:lnTo>
                  <a:pt x="28" y="159"/>
                </a:lnTo>
                <a:lnTo>
                  <a:pt x="37" y="139"/>
                </a:lnTo>
                <a:lnTo>
                  <a:pt x="47" y="121"/>
                </a:lnTo>
                <a:lnTo>
                  <a:pt x="55" y="103"/>
                </a:lnTo>
                <a:lnTo>
                  <a:pt x="62" y="92"/>
                </a:lnTo>
                <a:lnTo>
                  <a:pt x="73" y="75"/>
                </a:lnTo>
                <a:lnTo>
                  <a:pt x="80" y="62"/>
                </a:lnTo>
                <a:lnTo>
                  <a:pt x="88" y="52"/>
                </a:lnTo>
                <a:lnTo>
                  <a:pt x="94" y="43"/>
                </a:lnTo>
                <a:lnTo>
                  <a:pt x="99" y="37"/>
                </a:lnTo>
                <a:lnTo>
                  <a:pt x="102" y="31"/>
                </a:lnTo>
                <a:lnTo>
                  <a:pt x="105" y="29"/>
                </a:lnTo>
                <a:lnTo>
                  <a:pt x="105" y="27"/>
                </a:lnTo>
                <a:lnTo>
                  <a:pt x="110" y="22"/>
                </a:lnTo>
                <a:lnTo>
                  <a:pt x="114" y="16"/>
                </a:lnTo>
                <a:lnTo>
                  <a:pt x="119" y="12"/>
                </a:lnTo>
                <a:lnTo>
                  <a:pt x="123" y="8"/>
                </a:lnTo>
                <a:lnTo>
                  <a:pt x="130" y="4"/>
                </a:lnTo>
                <a:lnTo>
                  <a:pt x="131" y="4"/>
                </a:lnTo>
                <a:lnTo>
                  <a:pt x="135" y="3"/>
                </a:lnTo>
                <a:lnTo>
                  <a:pt x="138" y="2"/>
                </a:lnTo>
                <a:lnTo>
                  <a:pt x="140" y="1"/>
                </a:lnTo>
                <a:lnTo>
                  <a:pt x="142" y="1"/>
                </a:lnTo>
                <a:lnTo>
                  <a:pt x="142" y="0"/>
                </a:lnTo>
                <a:lnTo>
                  <a:pt x="140" y="0"/>
                </a:lnTo>
                <a:lnTo>
                  <a:pt x="138" y="1"/>
                </a:lnTo>
                <a:lnTo>
                  <a:pt x="135" y="2"/>
                </a:lnTo>
                <a:lnTo>
                  <a:pt x="131" y="3"/>
                </a:lnTo>
                <a:lnTo>
                  <a:pt x="125" y="6"/>
                </a:lnTo>
                <a:lnTo>
                  <a:pt x="122" y="8"/>
                </a:lnTo>
                <a:lnTo>
                  <a:pt x="118" y="11"/>
                </a:lnTo>
                <a:lnTo>
                  <a:pt x="114" y="15"/>
                </a:lnTo>
                <a:lnTo>
                  <a:pt x="109" y="21"/>
                </a:lnTo>
                <a:lnTo>
                  <a:pt x="105" y="27"/>
                </a:lnTo>
                <a:lnTo>
                  <a:pt x="104" y="28"/>
                </a:lnTo>
                <a:lnTo>
                  <a:pt x="101" y="31"/>
                </a:lnTo>
                <a:lnTo>
                  <a:pt x="98" y="36"/>
                </a:lnTo>
                <a:lnTo>
                  <a:pt x="93" y="42"/>
                </a:lnTo>
                <a:lnTo>
                  <a:pt x="87" y="51"/>
                </a:lnTo>
                <a:lnTo>
                  <a:pt x="80" y="61"/>
                </a:lnTo>
                <a:lnTo>
                  <a:pt x="72" y="74"/>
                </a:lnTo>
                <a:lnTo>
                  <a:pt x="65" y="85"/>
                </a:lnTo>
                <a:lnTo>
                  <a:pt x="55" y="103"/>
                </a:lnTo>
                <a:lnTo>
                  <a:pt x="46" y="121"/>
                </a:lnTo>
                <a:lnTo>
                  <a:pt x="36" y="139"/>
                </a:lnTo>
                <a:lnTo>
                  <a:pt x="27" y="160"/>
                </a:lnTo>
                <a:lnTo>
                  <a:pt x="27" y="161"/>
                </a:lnTo>
                <a:lnTo>
                  <a:pt x="27" y="162"/>
                </a:lnTo>
                <a:lnTo>
                  <a:pt x="26" y="166"/>
                </a:lnTo>
                <a:lnTo>
                  <a:pt x="25" y="170"/>
                </a:lnTo>
                <a:lnTo>
                  <a:pt x="23" y="175"/>
                </a:lnTo>
                <a:lnTo>
                  <a:pt x="21" y="184"/>
                </a:lnTo>
                <a:lnTo>
                  <a:pt x="18" y="193"/>
                </a:lnTo>
                <a:lnTo>
                  <a:pt x="16" y="205"/>
                </a:lnTo>
                <a:lnTo>
                  <a:pt x="12" y="219"/>
                </a:lnTo>
                <a:lnTo>
                  <a:pt x="9" y="236"/>
                </a:lnTo>
                <a:lnTo>
                  <a:pt x="5" y="255"/>
                </a:lnTo>
                <a:lnTo>
                  <a:pt x="0" y="278"/>
                </a:lnTo>
                <a:lnTo>
                  <a:pt x="0" y="277"/>
                </a:lnTo>
                <a:lnTo>
                  <a:pt x="1" y="277"/>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33" name="Freeform 1045"/>
          <p:cNvSpPr>
            <a:spLocks/>
          </p:cNvSpPr>
          <p:nvPr/>
        </p:nvSpPr>
        <p:spPr bwMode="auto">
          <a:xfrm>
            <a:off x="4624388" y="2463800"/>
            <a:ext cx="23812"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0 w 17"/>
              <a:gd name="T13" fmla="*/ 0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8"/>
                </a:moveTo>
                <a:lnTo>
                  <a:pt x="0" y="16"/>
                </a:lnTo>
                <a:lnTo>
                  <a:pt x="8" y="16"/>
                </a:lnTo>
                <a:lnTo>
                  <a:pt x="8" y="8"/>
                </a:lnTo>
                <a:lnTo>
                  <a:pt x="8" y="0"/>
                </a:lnTo>
                <a:lnTo>
                  <a:pt x="16" y="0"/>
                </a:lnTo>
                <a:lnTo>
                  <a:pt x="0" y="0"/>
                </a:lnTo>
                <a:lnTo>
                  <a:pt x="0" y="8"/>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34" name="Freeform 1046"/>
          <p:cNvSpPr>
            <a:spLocks/>
          </p:cNvSpPr>
          <p:nvPr/>
        </p:nvSpPr>
        <p:spPr bwMode="auto">
          <a:xfrm>
            <a:off x="4664075" y="2533650"/>
            <a:ext cx="23813" cy="26988"/>
          </a:xfrm>
          <a:custGeom>
            <a:avLst/>
            <a:gdLst>
              <a:gd name="T0" fmla="*/ 2147483647 w 17"/>
              <a:gd name="T1" fmla="*/ 0 h 17"/>
              <a:gd name="T2" fmla="*/ 0 w 17"/>
              <a:gd name="T3" fmla="*/ 0 h 17"/>
              <a:gd name="T4" fmla="*/ 2147483647 w 17"/>
              <a:gd name="T5" fmla="*/ 2147483647 h 17"/>
              <a:gd name="T6" fmla="*/ 2147483647 w 17"/>
              <a:gd name="T7" fmla="*/ 0 h 17"/>
              <a:gd name="T8" fmla="*/ 21474836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0" y="0"/>
                </a:lnTo>
                <a:lnTo>
                  <a:pt x="16" y="16"/>
                </a:lnTo>
                <a:lnTo>
                  <a:pt x="16" y="0"/>
                </a:lnTo>
                <a:lnTo>
                  <a:pt x="8" y="0"/>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35" name="Freeform 1047"/>
          <p:cNvSpPr>
            <a:spLocks/>
          </p:cNvSpPr>
          <p:nvPr/>
        </p:nvSpPr>
        <p:spPr bwMode="auto">
          <a:xfrm>
            <a:off x="4751388" y="2459038"/>
            <a:ext cx="258762" cy="568325"/>
          </a:xfrm>
          <a:custGeom>
            <a:avLst/>
            <a:gdLst>
              <a:gd name="T0" fmla="*/ 2147483647 w 183"/>
              <a:gd name="T1" fmla="*/ 2147483647 h 358"/>
              <a:gd name="T2" fmla="*/ 2147483647 w 183"/>
              <a:gd name="T3" fmla="*/ 2147483647 h 358"/>
              <a:gd name="T4" fmla="*/ 2147483647 w 183"/>
              <a:gd name="T5" fmla="*/ 2147483647 h 358"/>
              <a:gd name="T6" fmla="*/ 2147483647 w 183"/>
              <a:gd name="T7" fmla="*/ 2147483647 h 358"/>
              <a:gd name="T8" fmla="*/ 2147483647 w 183"/>
              <a:gd name="T9" fmla="*/ 0 h 358"/>
              <a:gd name="T10" fmla="*/ 2147483647 w 183"/>
              <a:gd name="T11" fmla="*/ 0 h 358"/>
              <a:gd name="T12" fmla="*/ 2147483647 w 183"/>
              <a:gd name="T13" fmla="*/ 2147483647 h 358"/>
              <a:gd name="T14" fmla="*/ 2147483647 w 183"/>
              <a:gd name="T15" fmla="*/ 2147483647 h 358"/>
              <a:gd name="T16" fmla="*/ 2147483647 w 183"/>
              <a:gd name="T17" fmla="*/ 2147483647 h 358"/>
              <a:gd name="T18" fmla="*/ 2147483647 w 183"/>
              <a:gd name="T19" fmla="*/ 2147483647 h 358"/>
              <a:gd name="T20" fmla="*/ 2147483647 w 183"/>
              <a:gd name="T21" fmla="*/ 2147483647 h 358"/>
              <a:gd name="T22" fmla="*/ 2147483647 w 183"/>
              <a:gd name="T23" fmla="*/ 2147483647 h 358"/>
              <a:gd name="T24" fmla="*/ 2147483647 w 183"/>
              <a:gd name="T25" fmla="*/ 2147483647 h 358"/>
              <a:gd name="T26" fmla="*/ 2147483647 w 183"/>
              <a:gd name="T27" fmla="*/ 2147483647 h 358"/>
              <a:gd name="T28" fmla="*/ 2147483647 w 183"/>
              <a:gd name="T29" fmla="*/ 2147483647 h 358"/>
              <a:gd name="T30" fmla="*/ 2147483647 w 183"/>
              <a:gd name="T31" fmla="*/ 2147483647 h 358"/>
              <a:gd name="T32" fmla="*/ 2147483647 w 183"/>
              <a:gd name="T33" fmla="*/ 2147483647 h 358"/>
              <a:gd name="T34" fmla="*/ 2147483647 w 183"/>
              <a:gd name="T35" fmla="*/ 2147483647 h 358"/>
              <a:gd name="T36" fmla="*/ 2147483647 w 183"/>
              <a:gd name="T37" fmla="*/ 2147483647 h 358"/>
              <a:gd name="T38" fmla="*/ 2147483647 w 183"/>
              <a:gd name="T39" fmla="*/ 2147483647 h 358"/>
              <a:gd name="T40" fmla="*/ 2147483647 w 183"/>
              <a:gd name="T41" fmla="*/ 2147483647 h 358"/>
              <a:gd name="T42" fmla="*/ 2147483647 w 183"/>
              <a:gd name="T43" fmla="*/ 2147483647 h 358"/>
              <a:gd name="T44" fmla="*/ 2147483647 w 183"/>
              <a:gd name="T45" fmla="*/ 2147483647 h 358"/>
              <a:gd name="T46" fmla="*/ 2147483647 w 183"/>
              <a:gd name="T47" fmla="*/ 2147483647 h 358"/>
              <a:gd name="T48" fmla="*/ 2147483647 w 183"/>
              <a:gd name="T49" fmla="*/ 2147483647 h 358"/>
              <a:gd name="T50" fmla="*/ 2147483647 w 183"/>
              <a:gd name="T51" fmla="*/ 2147483647 h 358"/>
              <a:gd name="T52" fmla="*/ 2147483647 w 183"/>
              <a:gd name="T53" fmla="*/ 2147483647 h 358"/>
              <a:gd name="T54" fmla="*/ 2147483647 w 183"/>
              <a:gd name="T55" fmla="*/ 2147483647 h 358"/>
              <a:gd name="T56" fmla="*/ 2147483647 w 183"/>
              <a:gd name="T57" fmla="*/ 2147483647 h 358"/>
              <a:gd name="T58" fmla="*/ 2147483647 w 183"/>
              <a:gd name="T59" fmla="*/ 2147483647 h 358"/>
              <a:gd name="T60" fmla="*/ 2147483647 w 183"/>
              <a:gd name="T61" fmla="*/ 2147483647 h 358"/>
              <a:gd name="T62" fmla="*/ 2147483647 w 183"/>
              <a:gd name="T63" fmla="*/ 2147483647 h 358"/>
              <a:gd name="T64" fmla="*/ 2147483647 w 183"/>
              <a:gd name="T65" fmla="*/ 2147483647 h 358"/>
              <a:gd name="T66" fmla="*/ 2147483647 w 183"/>
              <a:gd name="T67" fmla="*/ 2147483647 h 358"/>
              <a:gd name="T68" fmla="*/ 2147483647 w 183"/>
              <a:gd name="T69" fmla="*/ 2147483647 h 358"/>
              <a:gd name="T70" fmla="*/ 2147483647 w 183"/>
              <a:gd name="T71" fmla="*/ 2147483647 h 358"/>
              <a:gd name="T72" fmla="*/ 2147483647 w 183"/>
              <a:gd name="T73" fmla="*/ 2147483647 h 358"/>
              <a:gd name="T74" fmla="*/ 2147483647 w 183"/>
              <a:gd name="T75" fmla="*/ 2147483647 h 358"/>
              <a:gd name="T76" fmla="*/ 2147483647 w 183"/>
              <a:gd name="T77" fmla="*/ 2147483647 h 358"/>
              <a:gd name="T78" fmla="*/ 2147483647 w 183"/>
              <a:gd name="T79" fmla="*/ 2147483647 h 358"/>
              <a:gd name="T80" fmla="*/ 2147483647 w 183"/>
              <a:gd name="T81" fmla="*/ 2147483647 h 358"/>
              <a:gd name="T82" fmla="*/ 2147483647 w 183"/>
              <a:gd name="T83" fmla="*/ 2147483647 h 358"/>
              <a:gd name="T84" fmla="*/ 2147483647 w 183"/>
              <a:gd name="T85" fmla="*/ 2147483647 h 358"/>
              <a:gd name="T86" fmla="*/ 2147483647 w 183"/>
              <a:gd name="T87" fmla="*/ 2147483647 h 358"/>
              <a:gd name="T88" fmla="*/ 2147483647 w 183"/>
              <a:gd name="T89" fmla="*/ 2147483647 h 358"/>
              <a:gd name="T90" fmla="*/ 2147483647 w 183"/>
              <a:gd name="T91" fmla="*/ 2147483647 h 358"/>
              <a:gd name="T92" fmla="*/ 2147483647 w 183"/>
              <a:gd name="T93" fmla="*/ 2147483647 h 358"/>
              <a:gd name="T94" fmla="*/ 2147483647 w 183"/>
              <a:gd name="T95" fmla="*/ 2147483647 h 358"/>
              <a:gd name="T96" fmla="*/ 2147483647 w 183"/>
              <a:gd name="T97" fmla="*/ 2147483647 h 358"/>
              <a:gd name="T98" fmla="*/ 2147483647 w 183"/>
              <a:gd name="T99" fmla="*/ 2147483647 h 358"/>
              <a:gd name="T100" fmla="*/ 2147483647 w 183"/>
              <a:gd name="T101" fmla="*/ 2147483647 h 358"/>
              <a:gd name="T102" fmla="*/ 0 w 183"/>
              <a:gd name="T103" fmla="*/ 2147483647 h 358"/>
              <a:gd name="T104" fmla="*/ 0 w 183"/>
              <a:gd name="T105" fmla="*/ 2147483647 h 358"/>
              <a:gd name="T106" fmla="*/ 2147483647 w 183"/>
              <a:gd name="T107" fmla="*/ 2147483647 h 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3"/>
              <a:gd name="T163" fmla="*/ 0 h 358"/>
              <a:gd name="T164" fmla="*/ 183 w 183"/>
              <a:gd name="T165" fmla="*/ 358 h 3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3" h="358">
                <a:moveTo>
                  <a:pt x="10" y="43"/>
                </a:moveTo>
                <a:lnTo>
                  <a:pt x="11" y="32"/>
                </a:lnTo>
                <a:lnTo>
                  <a:pt x="12" y="24"/>
                </a:lnTo>
                <a:lnTo>
                  <a:pt x="14" y="17"/>
                </a:lnTo>
                <a:lnTo>
                  <a:pt x="16" y="12"/>
                </a:lnTo>
                <a:lnTo>
                  <a:pt x="18" y="7"/>
                </a:lnTo>
                <a:lnTo>
                  <a:pt x="21" y="4"/>
                </a:lnTo>
                <a:lnTo>
                  <a:pt x="23" y="3"/>
                </a:lnTo>
                <a:lnTo>
                  <a:pt x="26" y="1"/>
                </a:lnTo>
                <a:lnTo>
                  <a:pt x="29" y="0"/>
                </a:lnTo>
                <a:lnTo>
                  <a:pt x="30" y="0"/>
                </a:lnTo>
                <a:lnTo>
                  <a:pt x="31" y="0"/>
                </a:lnTo>
                <a:lnTo>
                  <a:pt x="32" y="0"/>
                </a:lnTo>
                <a:lnTo>
                  <a:pt x="39" y="1"/>
                </a:lnTo>
                <a:lnTo>
                  <a:pt x="45" y="3"/>
                </a:lnTo>
                <a:lnTo>
                  <a:pt x="51" y="4"/>
                </a:lnTo>
                <a:lnTo>
                  <a:pt x="55" y="7"/>
                </a:lnTo>
                <a:lnTo>
                  <a:pt x="59" y="10"/>
                </a:lnTo>
                <a:lnTo>
                  <a:pt x="61" y="13"/>
                </a:lnTo>
                <a:lnTo>
                  <a:pt x="64" y="15"/>
                </a:lnTo>
                <a:lnTo>
                  <a:pt x="65" y="18"/>
                </a:lnTo>
                <a:lnTo>
                  <a:pt x="66" y="20"/>
                </a:lnTo>
                <a:lnTo>
                  <a:pt x="66" y="22"/>
                </a:lnTo>
                <a:lnTo>
                  <a:pt x="67" y="22"/>
                </a:lnTo>
                <a:lnTo>
                  <a:pt x="67" y="23"/>
                </a:lnTo>
                <a:lnTo>
                  <a:pt x="133" y="125"/>
                </a:lnTo>
                <a:lnTo>
                  <a:pt x="135" y="130"/>
                </a:lnTo>
                <a:lnTo>
                  <a:pt x="137" y="135"/>
                </a:lnTo>
                <a:lnTo>
                  <a:pt x="139" y="141"/>
                </a:lnTo>
                <a:lnTo>
                  <a:pt x="141" y="148"/>
                </a:lnTo>
                <a:lnTo>
                  <a:pt x="143" y="156"/>
                </a:lnTo>
                <a:lnTo>
                  <a:pt x="146" y="163"/>
                </a:lnTo>
                <a:lnTo>
                  <a:pt x="148" y="170"/>
                </a:lnTo>
                <a:lnTo>
                  <a:pt x="150" y="176"/>
                </a:lnTo>
                <a:lnTo>
                  <a:pt x="152" y="182"/>
                </a:lnTo>
                <a:lnTo>
                  <a:pt x="153" y="186"/>
                </a:lnTo>
                <a:lnTo>
                  <a:pt x="154" y="189"/>
                </a:lnTo>
                <a:lnTo>
                  <a:pt x="154" y="190"/>
                </a:lnTo>
                <a:lnTo>
                  <a:pt x="156" y="196"/>
                </a:lnTo>
                <a:lnTo>
                  <a:pt x="158" y="204"/>
                </a:lnTo>
                <a:lnTo>
                  <a:pt x="160" y="212"/>
                </a:lnTo>
                <a:lnTo>
                  <a:pt x="163" y="220"/>
                </a:lnTo>
                <a:lnTo>
                  <a:pt x="165" y="228"/>
                </a:lnTo>
                <a:lnTo>
                  <a:pt x="166" y="237"/>
                </a:lnTo>
                <a:lnTo>
                  <a:pt x="168" y="244"/>
                </a:lnTo>
                <a:lnTo>
                  <a:pt x="169" y="250"/>
                </a:lnTo>
                <a:lnTo>
                  <a:pt x="170" y="255"/>
                </a:lnTo>
                <a:lnTo>
                  <a:pt x="171" y="260"/>
                </a:lnTo>
                <a:lnTo>
                  <a:pt x="171" y="263"/>
                </a:lnTo>
                <a:lnTo>
                  <a:pt x="171" y="264"/>
                </a:lnTo>
                <a:lnTo>
                  <a:pt x="173" y="271"/>
                </a:lnTo>
                <a:lnTo>
                  <a:pt x="175" y="278"/>
                </a:lnTo>
                <a:lnTo>
                  <a:pt x="177" y="284"/>
                </a:lnTo>
                <a:lnTo>
                  <a:pt x="178" y="291"/>
                </a:lnTo>
                <a:lnTo>
                  <a:pt x="180" y="296"/>
                </a:lnTo>
                <a:lnTo>
                  <a:pt x="180" y="301"/>
                </a:lnTo>
                <a:lnTo>
                  <a:pt x="181" y="306"/>
                </a:lnTo>
                <a:lnTo>
                  <a:pt x="182" y="309"/>
                </a:lnTo>
                <a:lnTo>
                  <a:pt x="182" y="313"/>
                </a:lnTo>
                <a:lnTo>
                  <a:pt x="182" y="315"/>
                </a:lnTo>
                <a:lnTo>
                  <a:pt x="182" y="317"/>
                </a:lnTo>
                <a:lnTo>
                  <a:pt x="182" y="322"/>
                </a:lnTo>
                <a:lnTo>
                  <a:pt x="182" y="327"/>
                </a:lnTo>
                <a:lnTo>
                  <a:pt x="182" y="330"/>
                </a:lnTo>
                <a:lnTo>
                  <a:pt x="182" y="334"/>
                </a:lnTo>
                <a:lnTo>
                  <a:pt x="182" y="336"/>
                </a:lnTo>
                <a:lnTo>
                  <a:pt x="182" y="338"/>
                </a:lnTo>
                <a:lnTo>
                  <a:pt x="182" y="340"/>
                </a:lnTo>
                <a:lnTo>
                  <a:pt x="182" y="342"/>
                </a:lnTo>
                <a:lnTo>
                  <a:pt x="182" y="343"/>
                </a:lnTo>
                <a:lnTo>
                  <a:pt x="182" y="344"/>
                </a:lnTo>
                <a:lnTo>
                  <a:pt x="181" y="348"/>
                </a:lnTo>
                <a:lnTo>
                  <a:pt x="178" y="351"/>
                </a:lnTo>
                <a:lnTo>
                  <a:pt x="175" y="354"/>
                </a:lnTo>
                <a:lnTo>
                  <a:pt x="171" y="355"/>
                </a:lnTo>
                <a:lnTo>
                  <a:pt x="167" y="356"/>
                </a:lnTo>
                <a:lnTo>
                  <a:pt x="163" y="357"/>
                </a:lnTo>
                <a:lnTo>
                  <a:pt x="159" y="357"/>
                </a:lnTo>
                <a:lnTo>
                  <a:pt x="156" y="357"/>
                </a:lnTo>
                <a:lnTo>
                  <a:pt x="152" y="357"/>
                </a:lnTo>
                <a:lnTo>
                  <a:pt x="150" y="357"/>
                </a:lnTo>
                <a:lnTo>
                  <a:pt x="147" y="357"/>
                </a:lnTo>
                <a:lnTo>
                  <a:pt x="147" y="356"/>
                </a:lnTo>
                <a:lnTo>
                  <a:pt x="135" y="354"/>
                </a:lnTo>
                <a:lnTo>
                  <a:pt x="122" y="351"/>
                </a:lnTo>
                <a:lnTo>
                  <a:pt x="108" y="348"/>
                </a:lnTo>
                <a:lnTo>
                  <a:pt x="94" y="344"/>
                </a:lnTo>
                <a:lnTo>
                  <a:pt x="79" y="340"/>
                </a:lnTo>
                <a:lnTo>
                  <a:pt x="66" y="336"/>
                </a:lnTo>
                <a:lnTo>
                  <a:pt x="53" y="332"/>
                </a:lnTo>
                <a:lnTo>
                  <a:pt x="41" y="328"/>
                </a:lnTo>
                <a:lnTo>
                  <a:pt x="31" y="326"/>
                </a:lnTo>
                <a:lnTo>
                  <a:pt x="24" y="323"/>
                </a:lnTo>
                <a:lnTo>
                  <a:pt x="19" y="321"/>
                </a:lnTo>
                <a:lnTo>
                  <a:pt x="18" y="320"/>
                </a:lnTo>
                <a:lnTo>
                  <a:pt x="13" y="318"/>
                </a:lnTo>
                <a:lnTo>
                  <a:pt x="10" y="314"/>
                </a:lnTo>
                <a:lnTo>
                  <a:pt x="7" y="309"/>
                </a:lnTo>
                <a:lnTo>
                  <a:pt x="4" y="306"/>
                </a:lnTo>
                <a:lnTo>
                  <a:pt x="3" y="301"/>
                </a:lnTo>
                <a:lnTo>
                  <a:pt x="1" y="297"/>
                </a:lnTo>
                <a:lnTo>
                  <a:pt x="1" y="293"/>
                </a:lnTo>
                <a:lnTo>
                  <a:pt x="1" y="290"/>
                </a:lnTo>
                <a:lnTo>
                  <a:pt x="0" y="286"/>
                </a:lnTo>
                <a:lnTo>
                  <a:pt x="0" y="284"/>
                </a:lnTo>
                <a:lnTo>
                  <a:pt x="0" y="282"/>
                </a:lnTo>
                <a:lnTo>
                  <a:pt x="1" y="282"/>
                </a:lnTo>
                <a:lnTo>
                  <a:pt x="10" y="43"/>
                </a:lnTo>
              </a:path>
            </a:pathLst>
          </a:custGeom>
          <a:solidFill>
            <a:srgbClr val="0000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36" name="Freeform 1048"/>
          <p:cNvSpPr>
            <a:spLocks/>
          </p:cNvSpPr>
          <p:nvPr/>
        </p:nvSpPr>
        <p:spPr bwMode="auto">
          <a:xfrm>
            <a:off x="4751388" y="2459038"/>
            <a:ext cx="258762" cy="568325"/>
          </a:xfrm>
          <a:custGeom>
            <a:avLst/>
            <a:gdLst>
              <a:gd name="T0" fmla="*/ 2147483647 w 183"/>
              <a:gd name="T1" fmla="*/ 2147483647 h 358"/>
              <a:gd name="T2" fmla="*/ 2147483647 w 183"/>
              <a:gd name="T3" fmla="*/ 2147483647 h 358"/>
              <a:gd name="T4" fmla="*/ 2147483647 w 183"/>
              <a:gd name="T5" fmla="*/ 2147483647 h 358"/>
              <a:gd name="T6" fmla="*/ 2147483647 w 183"/>
              <a:gd name="T7" fmla="*/ 2147483647 h 358"/>
              <a:gd name="T8" fmla="*/ 2147483647 w 183"/>
              <a:gd name="T9" fmla="*/ 0 h 358"/>
              <a:gd name="T10" fmla="*/ 2147483647 w 183"/>
              <a:gd name="T11" fmla="*/ 0 h 358"/>
              <a:gd name="T12" fmla="*/ 2147483647 w 183"/>
              <a:gd name="T13" fmla="*/ 2147483647 h 358"/>
              <a:gd name="T14" fmla="*/ 2147483647 w 183"/>
              <a:gd name="T15" fmla="*/ 2147483647 h 358"/>
              <a:gd name="T16" fmla="*/ 2147483647 w 183"/>
              <a:gd name="T17" fmla="*/ 2147483647 h 358"/>
              <a:gd name="T18" fmla="*/ 2147483647 w 183"/>
              <a:gd name="T19" fmla="*/ 2147483647 h 358"/>
              <a:gd name="T20" fmla="*/ 2147483647 w 183"/>
              <a:gd name="T21" fmla="*/ 2147483647 h 358"/>
              <a:gd name="T22" fmla="*/ 2147483647 w 183"/>
              <a:gd name="T23" fmla="*/ 2147483647 h 358"/>
              <a:gd name="T24" fmla="*/ 2147483647 w 183"/>
              <a:gd name="T25" fmla="*/ 2147483647 h 358"/>
              <a:gd name="T26" fmla="*/ 2147483647 w 183"/>
              <a:gd name="T27" fmla="*/ 2147483647 h 358"/>
              <a:gd name="T28" fmla="*/ 2147483647 w 183"/>
              <a:gd name="T29" fmla="*/ 2147483647 h 358"/>
              <a:gd name="T30" fmla="*/ 2147483647 w 183"/>
              <a:gd name="T31" fmla="*/ 2147483647 h 358"/>
              <a:gd name="T32" fmla="*/ 2147483647 w 183"/>
              <a:gd name="T33" fmla="*/ 2147483647 h 358"/>
              <a:gd name="T34" fmla="*/ 2147483647 w 183"/>
              <a:gd name="T35" fmla="*/ 2147483647 h 358"/>
              <a:gd name="T36" fmla="*/ 2147483647 w 183"/>
              <a:gd name="T37" fmla="*/ 2147483647 h 358"/>
              <a:gd name="T38" fmla="*/ 2147483647 w 183"/>
              <a:gd name="T39" fmla="*/ 2147483647 h 358"/>
              <a:gd name="T40" fmla="*/ 2147483647 w 183"/>
              <a:gd name="T41" fmla="*/ 2147483647 h 358"/>
              <a:gd name="T42" fmla="*/ 2147483647 w 183"/>
              <a:gd name="T43" fmla="*/ 2147483647 h 358"/>
              <a:gd name="T44" fmla="*/ 2147483647 w 183"/>
              <a:gd name="T45" fmla="*/ 2147483647 h 358"/>
              <a:gd name="T46" fmla="*/ 2147483647 w 183"/>
              <a:gd name="T47" fmla="*/ 2147483647 h 358"/>
              <a:gd name="T48" fmla="*/ 2147483647 w 183"/>
              <a:gd name="T49" fmla="*/ 2147483647 h 358"/>
              <a:gd name="T50" fmla="*/ 2147483647 w 183"/>
              <a:gd name="T51" fmla="*/ 2147483647 h 358"/>
              <a:gd name="T52" fmla="*/ 2147483647 w 183"/>
              <a:gd name="T53" fmla="*/ 2147483647 h 358"/>
              <a:gd name="T54" fmla="*/ 2147483647 w 183"/>
              <a:gd name="T55" fmla="*/ 2147483647 h 358"/>
              <a:gd name="T56" fmla="*/ 2147483647 w 183"/>
              <a:gd name="T57" fmla="*/ 2147483647 h 358"/>
              <a:gd name="T58" fmla="*/ 2147483647 w 183"/>
              <a:gd name="T59" fmla="*/ 2147483647 h 358"/>
              <a:gd name="T60" fmla="*/ 2147483647 w 183"/>
              <a:gd name="T61" fmla="*/ 2147483647 h 358"/>
              <a:gd name="T62" fmla="*/ 2147483647 w 183"/>
              <a:gd name="T63" fmla="*/ 2147483647 h 358"/>
              <a:gd name="T64" fmla="*/ 2147483647 w 183"/>
              <a:gd name="T65" fmla="*/ 2147483647 h 358"/>
              <a:gd name="T66" fmla="*/ 2147483647 w 183"/>
              <a:gd name="T67" fmla="*/ 2147483647 h 358"/>
              <a:gd name="T68" fmla="*/ 2147483647 w 183"/>
              <a:gd name="T69" fmla="*/ 2147483647 h 358"/>
              <a:gd name="T70" fmla="*/ 2147483647 w 183"/>
              <a:gd name="T71" fmla="*/ 2147483647 h 358"/>
              <a:gd name="T72" fmla="*/ 2147483647 w 183"/>
              <a:gd name="T73" fmla="*/ 2147483647 h 358"/>
              <a:gd name="T74" fmla="*/ 2147483647 w 183"/>
              <a:gd name="T75" fmla="*/ 2147483647 h 358"/>
              <a:gd name="T76" fmla="*/ 2147483647 w 183"/>
              <a:gd name="T77" fmla="*/ 2147483647 h 358"/>
              <a:gd name="T78" fmla="*/ 2147483647 w 183"/>
              <a:gd name="T79" fmla="*/ 2147483647 h 358"/>
              <a:gd name="T80" fmla="*/ 2147483647 w 183"/>
              <a:gd name="T81" fmla="*/ 2147483647 h 358"/>
              <a:gd name="T82" fmla="*/ 2147483647 w 183"/>
              <a:gd name="T83" fmla="*/ 2147483647 h 358"/>
              <a:gd name="T84" fmla="*/ 2147483647 w 183"/>
              <a:gd name="T85" fmla="*/ 2147483647 h 358"/>
              <a:gd name="T86" fmla="*/ 2147483647 w 183"/>
              <a:gd name="T87" fmla="*/ 2147483647 h 358"/>
              <a:gd name="T88" fmla="*/ 2147483647 w 183"/>
              <a:gd name="T89" fmla="*/ 2147483647 h 358"/>
              <a:gd name="T90" fmla="*/ 2147483647 w 183"/>
              <a:gd name="T91" fmla="*/ 2147483647 h 358"/>
              <a:gd name="T92" fmla="*/ 2147483647 w 183"/>
              <a:gd name="T93" fmla="*/ 2147483647 h 358"/>
              <a:gd name="T94" fmla="*/ 2147483647 w 183"/>
              <a:gd name="T95" fmla="*/ 2147483647 h 358"/>
              <a:gd name="T96" fmla="*/ 2147483647 w 183"/>
              <a:gd name="T97" fmla="*/ 2147483647 h 358"/>
              <a:gd name="T98" fmla="*/ 2147483647 w 183"/>
              <a:gd name="T99" fmla="*/ 2147483647 h 358"/>
              <a:gd name="T100" fmla="*/ 2147483647 w 183"/>
              <a:gd name="T101" fmla="*/ 2147483647 h 358"/>
              <a:gd name="T102" fmla="*/ 0 w 183"/>
              <a:gd name="T103" fmla="*/ 2147483647 h 358"/>
              <a:gd name="T104" fmla="*/ 0 w 183"/>
              <a:gd name="T105" fmla="*/ 2147483647 h 358"/>
              <a:gd name="T106" fmla="*/ 2147483647 w 183"/>
              <a:gd name="T107" fmla="*/ 2147483647 h 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3"/>
              <a:gd name="T163" fmla="*/ 0 h 358"/>
              <a:gd name="T164" fmla="*/ 183 w 183"/>
              <a:gd name="T165" fmla="*/ 358 h 3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3" h="358">
                <a:moveTo>
                  <a:pt x="10" y="43"/>
                </a:moveTo>
                <a:lnTo>
                  <a:pt x="11" y="32"/>
                </a:lnTo>
                <a:lnTo>
                  <a:pt x="12" y="24"/>
                </a:lnTo>
                <a:lnTo>
                  <a:pt x="14" y="17"/>
                </a:lnTo>
                <a:lnTo>
                  <a:pt x="16" y="12"/>
                </a:lnTo>
                <a:lnTo>
                  <a:pt x="18" y="7"/>
                </a:lnTo>
                <a:lnTo>
                  <a:pt x="21" y="4"/>
                </a:lnTo>
                <a:lnTo>
                  <a:pt x="23" y="3"/>
                </a:lnTo>
                <a:lnTo>
                  <a:pt x="26" y="1"/>
                </a:lnTo>
                <a:lnTo>
                  <a:pt x="29" y="0"/>
                </a:lnTo>
                <a:lnTo>
                  <a:pt x="30" y="0"/>
                </a:lnTo>
                <a:lnTo>
                  <a:pt x="31" y="0"/>
                </a:lnTo>
                <a:lnTo>
                  <a:pt x="32" y="0"/>
                </a:lnTo>
                <a:lnTo>
                  <a:pt x="39" y="1"/>
                </a:lnTo>
                <a:lnTo>
                  <a:pt x="45" y="3"/>
                </a:lnTo>
                <a:lnTo>
                  <a:pt x="51" y="4"/>
                </a:lnTo>
                <a:lnTo>
                  <a:pt x="55" y="7"/>
                </a:lnTo>
                <a:lnTo>
                  <a:pt x="59" y="10"/>
                </a:lnTo>
                <a:lnTo>
                  <a:pt x="61" y="13"/>
                </a:lnTo>
                <a:lnTo>
                  <a:pt x="64" y="15"/>
                </a:lnTo>
                <a:lnTo>
                  <a:pt x="65" y="18"/>
                </a:lnTo>
                <a:lnTo>
                  <a:pt x="66" y="20"/>
                </a:lnTo>
                <a:lnTo>
                  <a:pt x="66" y="22"/>
                </a:lnTo>
                <a:lnTo>
                  <a:pt x="67" y="22"/>
                </a:lnTo>
                <a:lnTo>
                  <a:pt x="67" y="23"/>
                </a:lnTo>
                <a:lnTo>
                  <a:pt x="133" y="125"/>
                </a:lnTo>
                <a:lnTo>
                  <a:pt x="135" y="130"/>
                </a:lnTo>
                <a:lnTo>
                  <a:pt x="137" y="135"/>
                </a:lnTo>
                <a:lnTo>
                  <a:pt x="139" y="141"/>
                </a:lnTo>
                <a:lnTo>
                  <a:pt x="141" y="148"/>
                </a:lnTo>
                <a:lnTo>
                  <a:pt x="143" y="156"/>
                </a:lnTo>
                <a:lnTo>
                  <a:pt x="146" y="163"/>
                </a:lnTo>
                <a:lnTo>
                  <a:pt x="148" y="170"/>
                </a:lnTo>
                <a:lnTo>
                  <a:pt x="150" y="176"/>
                </a:lnTo>
                <a:lnTo>
                  <a:pt x="152" y="182"/>
                </a:lnTo>
                <a:lnTo>
                  <a:pt x="153" y="186"/>
                </a:lnTo>
                <a:lnTo>
                  <a:pt x="154" y="189"/>
                </a:lnTo>
                <a:lnTo>
                  <a:pt x="154" y="190"/>
                </a:lnTo>
                <a:lnTo>
                  <a:pt x="156" y="196"/>
                </a:lnTo>
                <a:lnTo>
                  <a:pt x="158" y="204"/>
                </a:lnTo>
                <a:lnTo>
                  <a:pt x="160" y="212"/>
                </a:lnTo>
                <a:lnTo>
                  <a:pt x="163" y="220"/>
                </a:lnTo>
                <a:lnTo>
                  <a:pt x="165" y="228"/>
                </a:lnTo>
                <a:lnTo>
                  <a:pt x="166" y="237"/>
                </a:lnTo>
                <a:lnTo>
                  <a:pt x="168" y="244"/>
                </a:lnTo>
                <a:lnTo>
                  <a:pt x="169" y="250"/>
                </a:lnTo>
                <a:lnTo>
                  <a:pt x="170" y="255"/>
                </a:lnTo>
                <a:lnTo>
                  <a:pt x="171" y="260"/>
                </a:lnTo>
                <a:lnTo>
                  <a:pt x="171" y="263"/>
                </a:lnTo>
                <a:lnTo>
                  <a:pt x="171" y="264"/>
                </a:lnTo>
                <a:lnTo>
                  <a:pt x="173" y="271"/>
                </a:lnTo>
                <a:lnTo>
                  <a:pt x="175" y="278"/>
                </a:lnTo>
                <a:lnTo>
                  <a:pt x="177" y="284"/>
                </a:lnTo>
                <a:lnTo>
                  <a:pt x="178" y="291"/>
                </a:lnTo>
                <a:lnTo>
                  <a:pt x="180" y="296"/>
                </a:lnTo>
                <a:lnTo>
                  <a:pt x="180" y="301"/>
                </a:lnTo>
                <a:lnTo>
                  <a:pt x="181" y="306"/>
                </a:lnTo>
                <a:lnTo>
                  <a:pt x="182" y="309"/>
                </a:lnTo>
                <a:lnTo>
                  <a:pt x="182" y="313"/>
                </a:lnTo>
                <a:lnTo>
                  <a:pt x="182" y="315"/>
                </a:lnTo>
                <a:lnTo>
                  <a:pt x="182" y="317"/>
                </a:lnTo>
                <a:lnTo>
                  <a:pt x="182" y="322"/>
                </a:lnTo>
                <a:lnTo>
                  <a:pt x="182" y="327"/>
                </a:lnTo>
                <a:lnTo>
                  <a:pt x="182" y="330"/>
                </a:lnTo>
                <a:lnTo>
                  <a:pt x="182" y="334"/>
                </a:lnTo>
                <a:lnTo>
                  <a:pt x="182" y="336"/>
                </a:lnTo>
                <a:lnTo>
                  <a:pt x="182" y="338"/>
                </a:lnTo>
                <a:lnTo>
                  <a:pt x="182" y="340"/>
                </a:lnTo>
                <a:lnTo>
                  <a:pt x="182" y="342"/>
                </a:lnTo>
                <a:lnTo>
                  <a:pt x="182" y="343"/>
                </a:lnTo>
                <a:lnTo>
                  <a:pt x="182" y="344"/>
                </a:lnTo>
                <a:lnTo>
                  <a:pt x="181" y="348"/>
                </a:lnTo>
                <a:lnTo>
                  <a:pt x="178" y="351"/>
                </a:lnTo>
                <a:lnTo>
                  <a:pt x="175" y="354"/>
                </a:lnTo>
                <a:lnTo>
                  <a:pt x="171" y="355"/>
                </a:lnTo>
                <a:lnTo>
                  <a:pt x="167" y="356"/>
                </a:lnTo>
                <a:lnTo>
                  <a:pt x="163" y="357"/>
                </a:lnTo>
                <a:lnTo>
                  <a:pt x="159" y="357"/>
                </a:lnTo>
                <a:lnTo>
                  <a:pt x="156" y="357"/>
                </a:lnTo>
                <a:lnTo>
                  <a:pt x="152" y="357"/>
                </a:lnTo>
                <a:lnTo>
                  <a:pt x="150" y="357"/>
                </a:lnTo>
                <a:lnTo>
                  <a:pt x="147" y="357"/>
                </a:lnTo>
                <a:lnTo>
                  <a:pt x="147" y="356"/>
                </a:lnTo>
                <a:lnTo>
                  <a:pt x="135" y="354"/>
                </a:lnTo>
                <a:lnTo>
                  <a:pt x="122" y="351"/>
                </a:lnTo>
                <a:lnTo>
                  <a:pt x="108" y="348"/>
                </a:lnTo>
                <a:lnTo>
                  <a:pt x="94" y="344"/>
                </a:lnTo>
                <a:lnTo>
                  <a:pt x="79" y="340"/>
                </a:lnTo>
                <a:lnTo>
                  <a:pt x="66" y="336"/>
                </a:lnTo>
                <a:lnTo>
                  <a:pt x="53" y="332"/>
                </a:lnTo>
                <a:lnTo>
                  <a:pt x="41" y="328"/>
                </a:lnTo>
                <a:lnTo>
                  <a:pt x="31" y="326"/>
                </a:lnTo>
                <a:lnTo>
                  <a:pt x="24" y="323"/>
                </a:lnTo>
                <a:lnTo>
                  <a:pt x="19" y="321"/>
                </a:lnTo>
                <a:lnTo>
                  <a:pt x="18" y="320"/>
                </a:lnTo>
                <a:lnTo>
                  <a:pt x="13" y="318"/>
                </a:lnTo>
                <a:lnTo>
                  <a:pt x="10" y="314"/>
                </a:lnTo>
                <a:lnTo>
                  <a:pt x="7" y="309"/>
                </a:lnTo>
                <a:lnTo>
                  <a:pt x="4" y="306"/>
                </a:lnTo>
                <a:lnTo>
                  <a:pt x="3" y="301"/>
                </a:lnTo>
                <a:lnTo>
                  <a:pt x="1" y="297"/>
                </a:lnTo>
                <a:lnTo>
                  <a:pt x="1" y="293"/>
                </a:lnTo>
                <a:lnTo>
                  <a:pt x="1" y="290"/>
                </a:lnTo>
                <a:lnTo>
                  <a:pt x="0" y="286"/>
                </a:lnTo>
                <a:lnTo>
                  <a:pt x="0" y="284"/>
                </a:lnTo>
                <a:lnTo>
                  <a:pt x="0" y="282"/>
                </a:lnTo>
                <a:lnTo>
                  <a:pt x="1" y="282"/>
                </a:lnTo>
                <a:lnTo>
                  <a:pt x="10" y="43"/>
                </a:lnTo>
              </a:path>
            </a:pathLst>
          </a:custGeom>
          <a:noFill/>
          <a:ln w="12700" cap="rnd">
            <a:solidFill>
              <a:srgbClr val="00FFFF"/>
            </a:solid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37" name="Freeform 1049"/>
          <p:cNvSpPr>
            <a:spLocks/>
          </p:cNvSpPr>
          <p:nvPr/>
        </p:nvSpPr>
        <p:spPr bwMode="auto">
          <a:xfrm>
            <a:off x="4767263" y="2457450"/>
            <a:ext cx="30162" cy="71438"/>
          </a:xfrm>
          <a:custGeom>
            <a:avLst/>
            <a:gdLst>
              <a:gd name="T0" fmla="*/ 0 w 21"/>
              <a:gd name="T1" fmla="*/ 2147483647 h 45"/>
              <a:gd name="T2" fmla="*/ 2147483647 w 21"/>
              <a:gd name="T3" fmla="*/ 2147483647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0 h 45"/>
              <a:gd name="T26" fmla="*/ 2147483647 w 21"/>
              <a:gd name="T27" fmla="*/ 0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0 w 21"/>
              <a:gd name="T45" fmla="*/ 2147483647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
              <a:gd name="T70" fmla="*/ 0 h 45"/>
              <a:gd name="T71" fmla="*/ 21 w 21"/>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 h="45">
                <a:moveTo>
                  <a:pt x="0" y="44"/>
                </a:moveTo>
                <a:lnTo>
                  <a:pt x="1" y="44"/>
                </a:lnTo>
                <a:lnTo>
                  <a:pt x="1" y="33"/>
                </a:lnTo>
                <a:lnTo>
                  <a:pt x="2" y="24"/>
                </a:lnTo>
                <a:lnTo>
                  <a:pt x="4" y="17"/>
                </a:lnTo>
                <a:lnTo>
                  <a:pt x="6" y="13"/>
                </a:lnTo>
                <a:lnTo>
                  <a:pt x="9" y="8"/>
                </a:lnTo>
                <a:lnTo>
                  <a:pt x="11" y="4"/>
                </a:lnTo>
                <a:lnTo>
                  <a:pt x="14" y="3"/>
                </a:lnTo>
                <a:lnTo>
                  <a:pt x="16" y="2"/>
                </a:lnTo>
                <a:lnTo>
                  <a:pt x="19" y="1"/>
                </a:lnTo>
                <a:lnTo>
                  <a:pt x="20" y="1"/>
                </a:lnTo>
                <a:lnTo>
                  <a:pt x="20" y="0"/>
                </a:lnTo>
                <a:lnTo>
                  <a:pt x="19" y="0"/>
                </a:lnTo>
                <a:lnTo>
                  <a:pt x="16" y="1"/>
                </a:lnTo>
                <a:lnTo>
                  <a:pt x="13" y="3"/>
                </a:lnTo>
                <a:lnTo>
                  <a:pt x="10" y="4"/>
                </a:lnTo>
                <a:lnTo>
                  <a:pt x="8" y="7"/>
                </a:lnTo>
                <a:lnTo>
                  <a:pt x="6" y="12"/>
                </a:lnTo>
                <a:lnTo>
                  <a:pt x="3" y="17"/>
                </a:lnTo>
                <a:lnTo>
                  <a:pt x="1" y="24"/>
                </a:lnTo>
                <a:lnTo>
                  <a:pt x="1" y="33"/>
                </a:lnTo>
                <a:lnTo>
                  <a:pt x="0" y="44"/>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38" name="Freeform 1050"/>
          <p:cNvSpPr>
            <a:spLocks/>
          </p:cNvSpPr>
          <p:nvPr/>
        </p:nvSpPr>
        <p:spPr bwMode="auto">
          <a:xfrm>
            <a:off x="4797425" y="2457450"/>
            <a:ext cx="219075" cy="503238"/>
          </a:xfrm>
          <a:custGeom>
            <a:avLst/>
            <a:gdLst>
              <a:gd name="T0" fmla="*/ 2147483647 w 155"/>
              <a:gd name="T1" fmla="*/ 2147483647 h 317"/>
              <a:gd name="T2" fmla="*/ 2147483647 w 155"/>
              <a:gd name="T3" fmla="*/ 2147483647 h 317"/>
              <a:gd name="T4" fmla="*/ 2147483647 w 155"/>
              <a:gd name="T5" fmla="*/ 2147483647 h 317"/>
              <a:gd name="T6" fmla="*/ 2147483647 w 155"/>
              <a:gd name="T7" fmla="*/ 2147483647 h 317"/>
              <a:gd name="T8" fmla="*/ 2147483647 w 155"/>
              <a:gd name="T9" fmla="*/ 2147483647 h 317"/>
              <a:gd name="T10" fmla="*/ 2147483647 w 155"/>
              <a:gd name="T11" fmla="*/ 2147483647 h 317"/>
              <a:gd name="T12" fmla="*/ 2147483647 w 155"/>
              <a:gd name="T13" fmla="*/ 2147483647 h 317"/>
              <a:gd name="T14" fmla="*/ 2147483647 w 155"/>
              <a:gd name="T15" fmla="*/ 2147483647 h 317"/>
              <a:gd name="T16" fmla="*/ 2147483647 w 155"/>
              <a:gd name="T17" fmla="*/ 2147483647 h 317"/>
              <a:gd name="T18" fmla="*/ 2147483647 w 155"/>
              <a:gd name="T19" fmla="*/ 2147483647 h 317"/>
              <a:gd name="T20" fmla="*/ 2147483647 w 155"/>
              <a:gd name="T21" fmla="*/ 2147483647 h 317"/>
              <a:gd name="T22" fmla="*/ 2147483647 w 155"/>
              <a:gd name="T23" fmla="*/ 2147483647 h 317"/>
              <a:gd name="T24" fmla="*/ 2147483647 w 155"/>
              <a:gd name="T25" fmla="*/ 2147483647 h 317"/>
              <a:gd name="T26" fmla="*/ 2147483647 w 155"/>
              <a:gd name="T27" fmla="*/ 2147483647 h 317"/>
              <a:gd name="T28" fmla="*/ 2147483647 w 155"/>
              <a:gd name="T29" fmla="*/ 2147483647 h 317"/>
              <a:gd name="T30" fmla="*/ 2147483647 w 155"/>
              <a:gd name="T31" fmla="*/ 2147483647 h 317"/>
              <a:gd name="T32" fmla="*/ 2147483647 w 155"/>
              <a:gd name="T33" fmla="*/ 2147483647 h 317"/>
              <a:gd name="T34" fmla="*/ 2147483647 w 155"/>
              <a:gd name="T35" fmla="*/ 2147483647 h 317"/>
              <a:gd name="T36" fmla="*/ 2147483647 w 155"/>
              <a:gd name="T37" fmla="*/ 2147483647 h 317"/>
              <a:gd name="T38" fmla="*/ 2147483647 w 155"/>
              <a:gd name="T39" fmla="*/ 2147483647 h 317"/>
              <a:gd name="T40" fmla="*/ 2147483647 w 155"/>
              <a:gd name="T41" fmla="*/ 2147483647 h 317"/>
              <a:gd name="T42" fmla="*/ 2147483647 w 155"/>
              <a:gd name="T43" fmla="*/ 2147483647 h 317"/>
              <a:gd name="T44" fmla="*/ 2147483647 w 155"/>
              <a:gd name="T45" fmla="*/ 2147483647 h 317"/>
              <a:gd name="T46" fmla="*/ 2147483647 w 155"/>
              <a:gd name="T47" fmla="*/ 2147483647 h 317"/>
              <a:gd name="T48" fmla="*/ 2147483647 w 155"/>
              <a:gd name="T49" fmla="*/ 2147483647 h 317"/>
              <a:gd name="T50" fmla="*/ 2147483647 w 155"/>
              <a:gd name="T51" fmla="*/ 2147483647 h 317"/>
              <a:gd name="T52" fmla="*/ 2147483647 w 155"/>
              <a:gd name="T53" fmla="*/ 2147483647 h 317"/>
              <a:gd name="T54" fmla="*/ 2147483647 w 155"/>
              <a:gd name="T55" fmla="*/ 2147483647 h 317"/>
              <a:gd name="T56" fmla="*/ 2147483647 w 155"/>
              <a:gd name="T57" fmla="*/ 2147483647 h 317"/>
              <a:gd name="T58" fmla="*/ 2147483647 w 155"/>
              <a:gd name="T59" fmla="*/ 2147483647 h 317"/>
              <a:gd name="T60" fmla="*/ 2147483647 w 155"/>
              <a:gd name="T61" fmla="*/ 2147483647 h 317"/>
              <a:gd name="T62" fmla="*/ 2147483647 w 155"/>
              <a:gd name="T63" fmla="*/ 2147483647 h 317"/>
              <a:gd name="T64" fmla="*/ 2147483647 w 155"/>
              <a:gd name="T65" fmla="*/ 2147483647 h 317"/>
              <a:gd name="T66" fmla="*/ 2147483647 w 155"/>
              <a:gd name="T67" fmla="*/ 2147483647 h 317"/>
              <a:gd name="T68" fmla="*/ 2147483647 w 155"/>
              <a:gd name="T69" fmla="*/ 2147483647 h 317"/>
              <a:gd name="T70" fmla="*/ 2147483647 w 155"/>
              <a:gd name="T71" fmla="*/ 2147483647 h 317"/>
              <a:gd name="T72" fmla="*/ 2147483647 w 155"/>
              <a:gd name="T73" fmla="*/ 2147483647 h 317"/>
              <a:gd name="T74" fmla="*/ 2147483647 w 155"/>
              <a:gd name="T75" fmla="*/ 2147483647 h 317"/>
              <a:gd name="T76" fmla="*/ 2147483647 w 155"/>
              <a:gd name="T77" fmla="*/ 2147483647 h 317"/>
              <a:gd name="T78" fmla="*/ 2147483647 w 155"/>
              <a:gd name="T79" fmla="*/ 2147483647 h 317"/>
              <a:gd name="T80" fmla="*/ 2147483647 w 155"/>
              <a:gd name="T81" fmla="*/ 2147483647 h 317"/>
              <a:gd name="T82" fmla="*/ 2147483647 w 155"/>
              <a:gd name="T83" fmla="*/ 2147483647 h 317"/>
              <a:gd name="T84" fmla="*/ 2147483647 w 155"/>
              <a:gd name="T85" fmla="*/ 2147483647 h 317"/>
              <a:gd name="T86" fmla="*/ 2147483647 w 155"/>
              <a:gd name="T87" fmla="*/ 2147483647 h 317"/>
              <a:gd name="T88" fmla="*/ 0 w 155"/>
              <a:gd name="T89" fmla="*/ 0 h 317"/>
              <a:gd name="T90" fmla="*/ 2147483647 w 155"/>
              <a:gd name="T91" fmla="*/ 2147483647 h 3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5"/>
              <a:gd name="T139" fmla="*/ 0 h 317"/>
              <a:gd name="T140" fmla="*/ 155 w 155"/>
              <a:gd name="T141" fmla="*/ 317 h 3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5" h="317">
                <a:moveTo>
                  <a:pt x="1" y="1"/>
                </a:moveTo>
                <a:lnTo>
                  <a:pt x="1" y="2"/>
                </a:lnTo>
                <a:lnTo>
                  <a:pt x="5" y="2"/>
                </a:lnTo>
                <a:lnTo>
                  <a:pt x="10" y="2"/>
                </a:lnTo>
                <a:lnTo>
                  <a:pt x="16" y="4"/>
                </a:lnTo>
                <a:lnTo>
                  <a:pt x="21" y="6"/>
                </a:lnTo>
                <a:lnTo>
                  <a:pt x="25" y="7"/>
                </a:lnTo>
                <a:lnTo>
                  <a:pt x="29" y="11"/>
                </a:lnTo>
                <a:lnTo>
                  <a:pt x="32" y="14"/>
                </a:lnTo>
                <a:lnTo>
                  <a:pt x="34" y="16"/>
                </a:lnTo>
                <a:lnTo>
                  <a:pt x="36" y="20"/>
                </a:lnTo>
                <a:lnTo>
                  <a:pt x="37" y="21"/>
                </a:lnTo>
                <a:lnTo>
                  <a:pt x="37" y="23"/>
                </a:lnTo>
                <a:lnTo>
                  <a:pt x="37" y="24"/>
                </a:lnTo>
                <a:lnTo>
                  <a:pt x="38" y="24"/>
                </a:lnTo>
                <a:lnTo>
                  <a:pt x="104" y="127"/>
                </a:lnTo>
                <a:lnTo>
                  <a:pt x="106" y="131"/>
                </a:lnTo>
                <a:lnTo>
                  <a:pt x="108" y="136"/>
                </a:lnTo>
                <a:lnTo>
                  <a:pt x="110" y="142"/>
                </a:lnTo>
                <a:lnTo>
                  <a:pt x="117" y="164"/>
                </a:lnTo>
                <a:lnTo>
                  <a:pt x="119" y="171"/>
                </a:lnTo>
                <a:lnTo>
                  <a:pt x="121" y="177"/>
                </a:lnTo>
                <a:lnTo>
                  <a:pt x="123" y="183"/>
                </a:lnTo>
                <a:lnTo>
                  <a:pt x="124" y="186"/>
                </a:lnTo>
                <a:lnTo>
                  <a:pt x="125" y="189"/>
                </a:lnTo>
                <a:lnTo>
                  <a:pt x="125" y="190"/>
                </a:lnTo>
                <a:lnTo>
                  <a:pt x="127" y="197"/>
                </a:lnTo>
                <a:lnTo>
                  <a:pt x="130" y="204"/>
                </a:lnTo>
                <a:lnTo>
                  <a:pt x="134" y="221"/>
                </a:lnTo>
                <a:lnTo>
                  <a:pt x="136" y="230"/>
                </a:lnTo>
                <a:lnTo>
                  <a:pt x="138" y="237"/>
                </a:lnTo>
                <a:lnTo>
                  <a:pt x="139" y="244"/>
                </a:lnTo>
                <a:lnTo>
                  <a:pt x="141" y="251"/>
                </a:lnTo>
                <a:lnTo>
                  <a:pt x="142" y="257"/>
                </a:lnTo>
                <a:lnTo>
                  <a:pt x="143" y="260"/>
                </a:lnTo>
                <a:lnTo>
                  <a:pt x="143" y="263"/>
                </a:lnTo>
                <a:lnTo>
                  <a:pt x="143" y="264"/>
                </a:lnTo>
                <a:lnTo>
                  <a:pt x="145" y="271"/>
                </a:lnTo>
                <a:lnTo>
                  <a:pt x="147" y="278"/>
                </a:lnTo>
                <a:lnTo>
                  <a:pt x="149" y="285"/>
                </a:lnTo>
                <a:lnTo>
                  <a:pt x="150" y="292"/>
                </a:lnTo>
                <a:lnTo>
                  <a:pt x="151" y="297"/>
                </a:lnTo>
                <a:lnTo>
                  <a:pt x="152" y="303"/>
                </a:lnTo>
                <a:lnTo>
                  <a:pt x="153" y="307"/>
                </a:lnTo>
                <a:lnTo>
                  <a:pt x="153" y="311"/>
                </a:lnTo>
                <a:lnTo>
                  <a:pt x="154" y="313"/>
                </a:lnTo>
                <a:lnTo>
                  <a:pt x="154" y="316"/>
                </a:lnTo>
                <a:lnTo>
                  <a:pt x="154" y="313"/>
                </a:lnTo>
                <a:lnTo>
                  <a:pt x="154" y="311"/>
                </a:lnTo>
                <a:lnTo>
                  <a:pt x="154" y="307"/>
                </a:lnTo>
                <a:lnTo>
                  <a:pt x="153" y="303"/>
                </a:lnTo>
                <a:lnTo>
                  <a:pt x="152" y="297"/>
                </a:lnTo>
                <a:lnTo>
                  <a:pt x="151" y="292"/>
                </a:lnTo>
                <a:lnTo>
                  <a:pt x="149" y="285"/>
                </a:lnTo>
                <a:lnTo>
                  <a:pt x="147" y="278"/>
                </a:lnTo>
                <a:lnTo>
                  <a:pt x="146" y="271"/>
                </a:lnTo>
                <a:lnTo>
                  <a:pt x="144" y="264"/>
                </a:lnTo>
                <a:lnTo>
                  <a:pt x="143" y="263"/>
                </a:lnTo>
                <a:lnTo>
                  <a:pt x="143" y="260"/>
                </a:lnTo>
                <a:lnTo>
                  <a:pt x="143" y="257"/>
                </a:lnTo>
                <a:lnTo>
                  <a:pt x="141" y="251"/>
                </a:lnTo>
                <a:lnTo>
                  <a:pt x="140" y="244"/>
                </a:lnTo>
                <a:lnTo>
                  <a:pt x="138" y="237"/>
                </a:lnTo>
                <a:lnTo>
                  <a:pt x="136" y="230"/>
                </a:lnTo>
                <a:lnTo>
                  <a:pt x="134" y="221"/>
                </a:lnTo>
                <a:lnTo>
                  <a:pt x="130" y="204"/>
                </a:lnTo>
                <a:lnTo>
                  <a:pt x="128" y="197"/>
                </a:lnTo>
                <a:lnTo>
                  <a:pt x="126" y="190"/>
                </a:lnTo>
                <a:lnTo>
                  <a:pt x="126" y="189"/>
                </a:lnTo>
                <a:lnTo>
                  <a:pt x="125" y="186"/>
                </a:lnTo>
                <a:lnTo>
                  <a:pt x="124" y="183"/>
                </a:lnTo>
                <a:lnTo>
                  <a:pt x="122" y="177"/>
                </a:lnTo>
                <a:lnTo>
                  <a:pt x="120" y="171"/>
                </a:lnTo>
                <a:lnTo>
                  <a:pt x="118" y="164"/>
                </a:lnTo>
                <a:lnTo>
                  <a:pt x="111" y="142"/>
                </a:lnTo>
                <a:lnTo>
                  <a:pt x="109" y="136"/>
                </a:lnTo>
                <a:lnTo>
                  <a:pt x="107" y="131"/>
                </a:lnTo>
                <a:lnTo>
                  <a:pt x="105" y="125"/>
                </a:lnTo>
                <a:lnTo>
                  <a:pt x="39" y="23"/>
                </a:lnTo>
                <a:lnTo>
                  <a:pt x="38" y="23"/>
                </a:lnTo>
                <a:lnTo>
                  <a:pt x="37" y="21"/>
                </a:lnTo>
                <a:lnTo>
                  <a:pt x="36" y="18"/>
                </a:lnTo>
                <a:lnTo>
                  <a:pt x="34" y="15"/>
                </a:lnTo>
                <a:lnTo>
                  <a:pt x="32" y="13"/>
                </a:lnTo>
                <a:lnTo>
                  <a:pt x="30" y="10"/>
                </a:lnTo>
                <a:lnTo>
                  <a:pt x="27" y="8"/>
                </a:lnTo>
                <a:lnTo>
                  <a:pt x="21" y="5"/>
                </a:lnTo>
                <a:lnTo>
                  <a:pt x="16" y="4"/>
                </a:lnTo>
                <a:lnTo>
                  <a:pt x="10" y="2"/>
                </a:lnTo>
                <a:lnTo>
                  <a:pt x="0" y="0"/>
                </a:lnTo>
                <a:lnTo>
                  <a:pt x="3" y="0"/>
                </a:lnTo>
                <a:lnTo>
                  <a:pt x="1" y="1"/>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39" name="Freeform 1051"/>
          <p:cNvSpPr>
            <a:spLocks/>
          </p:cNvSpPr>
          <p:nvPr/>
        </p:nvSpPr>
        <p:spPr bwMode="auto">
          <a:xfrm>
            <a:off x="5037138" y="3063875"/>
            <a:ext cx="1587" cy="26988"/>
          </a:xfrm>
          <a:custGeom>
            <a:avLst/>
            <a:gdLst>
              <a:gd name="T0" fmla="*/ 0 w 1"/>
              <a:gd name="T1" fmla="*/ 0 h 17"/>
              <a:gd name="T2" fmla="*/ 0 w 1"/>
              <a:gd name="T3" fmla="*/ 2147483647 h 17"/>
              <a:gd name="T4" fmla="*/ 0 w 1"/>
              <a:gd name="T5" fmla="*/ 2147483647 h 17"/>
              <a:gd name="T6" fmla="*/ 0 w 1"/>
              <a:gd name="T7" fmla="*/ 0 h 17"/>
              <a:gd name="T8" fmla="*/ 0 w 1"/>
              <a:gd name="T9" fmla="*/ 2147483647 h 17"/>
              <a:gd name="T10" fmla="*/ 0 w 1"/>
              <a:gd name="T11" fmla="*/ 0 h 17"/>
              <a:gd name="T12" fmla="*/ 0 60000 65536"/>
              <a:gd name="T13" fmla="*/ 0 60000 65536"/>
              <a:gd name="T14" fmla="*/ 0 60000 65536"/>
              <a:gd name="T15" fmla="*/ 0 60000 65536"/>
              <a:gd name="T16" fmla="*/ 0 60000 65536"/>
              <a:gd name="T17" fmla="*/ 0 60000 65536"/>
              <a:gd name="T18" fmla="*/ 0 w 1"/>
              <a:gd name="T19" fmla="*/ 0 h 17"/>
              <a:gd name="T20" fmla="*/ 1 w 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 h="17">
                <a:moveTo>
                  <a:pt x="0" y="0"/>
                </a:moveTo>
                <a:lnTo>
                  <a:pt x="0" y="16"/>
                </a:lnTo>
                <a:lnTo>
                  <a:pt x="0" y="8"/>
                </a:lnTo>
                <a:lnTo>
                  <a:pt x="0" y="0"/>
                </a:lnTo>
                <a:lnTo>
                  <a:pt x="0" y="8"/>
                </a:lnTo>
                <a:lnTo>
                  <a:pt x="0" y="0"/>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40" name="Freeform 1052"/>
          <p:cNvSpPr>
            <a:spLocks/>
          </p:cNvSpPr>
          <p:nvPr/>
        </p:nvSpPr>
        <p:spPr bwMode="auto">
          <a:xfrm>
            <a:off x="4749800" y="2957513"/>
            <a:ext cx="23813" cy="26987"/>
          </a:xfrm>
          <a:custGeom>
            <a:avLst/>
            <a:gdLst>
              <a:gd name="T0" fmla="*/ 2147483647 w 17"/>
              <a:gd name="T1" fmla="*/ 2147483647 h 17"/>
              <a:gd name="T2" fmla="*/ 2147483647 w 17"/>
              <a:gd name="T3" fmla="*/ 0 h 17"/>
              <a:gd name="T4" fmla="*/ 0 w 17"/>
              <a:gd name="T5" fmla="*/ 0 h 17"/>
              <a:gd name="T6" fmla="*/ 0 w 17"/>
              <a:gd name="T7" fmla="*/ 2147483647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4"/>
                </a:lnTo>
                <a:lnTo>
                  <a:pt x="16" y="16"/>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41" name="Freeform 1053"/>
          <p:cNvSpPr>
            <a:spLocks/>
          </p:cNvSpPr>
          <p:nvPr/>
        </p:nvSpPr>
        <p:spPr bwMode="auto">
          <a:xfrm>
            <a:off x="4749800" y="2535238"/>
            <a:ext cx="23813" cy="381000"/>
          </a:xfrm>
          <a:custGeom>
            <a:avLst/>
            <a:gdLst>
              <a:gd name="T0" fmla="*/ 2147483647 w 17"/>
              <a:gd name="T1" fmla="*/ 2147483647 h 240"/>
              <a:gd name="T2" fmla="*/ 2147483647 w 17"/>
              <a:gd name="T3" fmla="*/ 0 h 240"/>
              <a:gd name="T4" fmla="*/ 2147483647 w 17"/>
              <a:gd name="T5" fmla="*/ 2147483647 h 240"/>
              <a:gd name="T6" fmla="*/ 0 w 17"/>
              <a:gd name="T7" fmla="*/ 2147483647 h 240"/>
              <a:gd name="T8" fmla="*/ 0 w 17"/>
              <a:gd name="T9" fmla="*/ 2147483647 h 240"/>
              <a:gd name="T10" fmla="*/ 2147483647 w 17"/>
              <a:gd name="T11" fmla="*/ 2147483647 h 240"/>
              <a:gd name="T12" fmla="*/ 0 60000 65536"/>
              <a:gd name="T13" fmla="*/ 0 60000 65536"/>
              <a:gd name="T14" fmla="*/ 0 60000 65536"/>
              <a:gd name="T15" fmla="*/ 0 60000 65536"/>
              <a:gd name="T16" fmla="*/ 0 60000 65536"/>
              <a:gd name="T17" fmla="*/ 0 60000 65536"/>
              <a:gd name="T18" fmla="*/ 0 w 17"/>
              <a:gd name="T19" fmla="*/ 0 h 240"/>
              <a:gd name="T20" fmla="*/ 17 w 17"/>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17" h="240">
                <a:moveTo>
                  <a:pt x="1" y="238"/>
                </a:moveTo>
                <a:lnTo>
                  <a:pt x="16" y="0"/>
                </a:lnTo>
                <a:lnTo>
                  <a:pt x="1" y="238"/>
                </a:lnTo>
                <a:lnTo>
                  <a:pt x="0" y="239"/>
                </a:lnTo>
                <a:lnTo>
                  <a:pt x="0" y="238"/>
                </a:lnTo>
                <a:lnTo>
                  <a:pt x="1" y="238"/>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42" name="Freeform 1054"/>
          <p:cNvSpPr>
            <a:spLocks/>
          </p:cNvSpPr>
          <p:nvPr/>
        </p:nvSpPr>
        <p:spPr bwMode="auto">
          <a:xfrm>
            <a:off x="4645025" y="2508250"/>
            <a:ext cx="263525" cy="400050"/>
          </a:xfrm>
          <a:custGeom>
            <a:avLst/>
            <a:gdLst>
              <a:gd name="T0" fmla="*/ 2147483647 w 187"/>
              <a:gd name="T1" fmla="*/ 2147483647 h 252"/>
              <a:gd name="T2" fmla="*/ 2147483647 w 187"/>
              <a:gd name="T3" fmla="*/ 2147483647 h 252"/>
              <a:gd name="T4" fmla="*/ 2147483647 w 187"/>
              <a:gd name="T5" fmla="*/ 2147483647 h 252"/>
              <a:gd name="T6" fmla="*/ 2147483647 w 187"/>
              <a:gd name="T7" fmla="*/ 2147483647 h 252"/>
              <a:gd name="T8" fmla="*/ 2147483647 w 187"/>
              <a:gd name="T9" fmla="*/ 2147483647 h 252"/>
              <a:gd name="T10" fmla="*/ 0 w 187"/>
              <a:gd name="T11" fmla="*/ 2147483647 h 252"/>
              <a:gd name="T12" fmla="*/ 2147483647 w 187"/>
              <a:gd name="T13" fmla="*/ 2147483647 h 252"/>
              <a:gd name="T14" fmla="*/ 2147483647 w 187"/>
              <a:gd name="T15" fmla="*/ 2147483647 h 252"/>
              <a:gd name="T16" fmla="*/ 2147483647 w 187"/>
              <a:gd name="T17" fmla="*/ 2147483647 h 252"/>
              <a:gd name="T18" fmla="*/ 2147483647 w 187"/>
              <a:gd name="T19" fmla="*/ 2147483647 h 252"/>
              <a:gd name="T20" fmla="*/ 2147483647 w 187"/>
              <a:gd name="T21" fmla="*/ 2147483647 h 252"/>
              <a:gd name="T22" fmla="*/ 2147483647 w 187"/>
              <a:gd name="T23" fmla="*/ 2147483647 h 252"/>
              <a:gd name="T24" fmla="*/ 2147483647 w 187"/>
              <a:gd name="T25" fmla="*/ 2147483647 h 252"/>
              <a:gd name="T26" fmla="*/ 2147483647 w 187"/>
              <a:gd name="T27" fmla="*/ 2147483647 h 252"/>
              <a:gd name="T28" fmla="*/ 2147483647 w 187"/>
              <a:gd name="T29" fmla="*/ 2147483647 h 252"/>
              <a:gd name="T30" fmla="*/ 2147483647 w 187"/>
              <a:gd name="T31" fmla="*/ 2147483647 h 252"/>
              <a:gd name="T32" fmla="*/ 2147483647 w 187"/>
              <a:gd name="T33" fmla="*/ 2147483647 h 252"/>
              <a:gd name="T34" fmla="*/ 2147483647 w 187"/>
              <a:gd name="T35" fmla="*/ 2147483647 h 252"/>
              <a:gd name="T36" fmla="*/ 2147483647 w 187"/>
              <a:gd name="T37" fmla="*/ 2147483647 h 252"/>
              <a:gd name="T38" fmla="*/ 2147483647 w 187"/>
              <a:gd name="T39" fmla="*/ 2147483647 h 252"/>
              <a:gd name="T40" fmla="*/ 2147483647 w 187"/>
              <a:gd name="T41" fmla="*/ 2147483647 h 252"/>
              <a:gd name="T42" fmla="*/ 2147483647 w 187"/>
              <a:gd name="T43" fmla="*/ 2147483647 h 252"/>
              <a:gd name="T44" fmla="*/ 2147483647 w 187"/>
              <a:gd name="T45" fmla="*/ 2147483647 h 252"/>
              <a:gd name="T46" fmla="*/ 2147483647 w 187"/>
              <a:gd name="T47" fmla="*/ 2147483647 h 252"/>
              <a:gd name="T48" fmla="*/ 2147483647 w 187"/>
              <a:gd name="T49" fmla="*/ 2147483647 h 252"/>
              <a:gd name="T50" fmla="*/ 2147483647 w 187"/>
              <a:gd name="T51" fmla="*/ 2147483647 h 252"/>
              <a:gd name="T52" fmla="*/ 2147483647 w 187"/>
              <a:gd name="T53" fmla="*/ 2147483647 h 252"/>
              <a:gd name="T54" fmla="*/ 2147483647 w 187"/>
              <a:gd name="T55" fmla="*/ 2147483647 h 252"/>
              <a:gd name="T56" fmla="*/ 2147483647 w 187"/>
              <a:gd name="T57" fmla="*/ 2147483647 h 252"/>
              <a:gd name="T58" fmla="*/ 2147483647 w 187"/>
              <a:gd name="T59" fmla="*/ 2147483647 h 252"/>
              <a:gd name="T60" fmla="*/ 2147483647 w 187"/>
              <a:gd name="T61" fmla="*/ 2147483647 h 252"/>
              <a:gd name="T62" fmla="*/ 2147483647 w 187"/>
              <a:gd name="T63" fmla="*/ 2147483647 h 252"/>
              <a:gd name="T64" fmla="*/ 2147483647 w 187"/>
              <a:gd name="T65" fmla="*/ 2147483647 h 252"/>
              <a:gd name="T66" fmla="*/ 2147483647 w 187"/>
              <a:gd name="T67" fmla="*/ 2147483647 h 252"/>
              <a:gd name="T68" fmla="*/ 2147483647 w 187"/>
              <a:gd name="T69" fmla="*/ 2147483647 h 252"/>
              <a:gd name="T70" fmla="*/ 2147483647 w 187"/>
              <a:gd name="T71" fmla="*/ 2147483647 h 252"/>
              <a:gd name="T72" fmla="*/ 2147483647 w 187"/>
              <a:gd name="T73" fmla="*/ 2147483647 h 252"/>
              <a:gd name="T74" fmla="*/ 2147483647 w 187"/>
              <a:gd name="T75" fmla="*/ 2147483647 h 252"/>
              <a:gd name="T76" fmla="*/ 2147483647 w 187"/>
              <a:gd name="T77" fmla="*/ 2147483647 h 252"/>
              <a:gd name="T78" fmla="*/ 2147483647 w 187"/>
              <a:gd name="T79" fmla="*/ 2147483647 h 252"/>
              <a:gd name="T80" fmla="*/ 2147483647 w 187"/>
              <a:gd name="T81" fmla="*/ 2147483647 h 252"/>
              <a:gd name="T82" fmla="*/ 2147483647 w 187"/>
              <a:gd name="T83" fmla="*/ 2147483647 h 252"/>
              <a:gd name="T84" fmla="*/ 2147483647 w 187"/>
              <a:gd name="T85" fmla="*/ 2147483647 h 252"/>
              <a:gd name="T86" fmla="*/ 2147483647 w 187"/>
              <a:gd name="T87" fmla="*/ 2147483647 h 252"/>
              <a:gd name="T88" fmla="*/ 2147483647 w 187"/>
              <a:gd name="T89" fmla="*/ 2147483647 h 252"/>
              <a:gd name="T90" fmla="*/ 2147483647 w 187"/>
              <a:gd name="T91" fmla="*/ 2147483647 h 252"/>
              <a:gd name="T92" fmla="*/ 2147483647 w 187"/>
              <a:gd name="T93" fmla="*/ 2147483647 h 252"/>
              <a:gd name="T94" fmla="*/ 2147483647 w 187"/>
              <a:gd name="T95" fmla="*/ 2147483647 h 252"/>
              <a:gd name="T96" fmla="*/ 2147483647 w 187"/>
              <a:gd name="T97" fmla="*/ 2147483647 h 252"/>
              <a:gd name="T98" fmla="*/ 2147483647 w 187"/>
              <a:gd name="T99" fmla="*/ 2147483647 h 252"/>
              <a:gd name="T100" fmla="*/ 2147483647 w 187"/>
              <a:gd name="T101" fmla="*/ 2147483647 h 252"/>
              <a:gd name="T102" fmla="*/ 2147483647 w 187"/>
              <a:gd name="T103" fmla="*/ 2147483647 h 252"/>
              <a:gd name="T104" fmla="*/ 2147483647 w 187"/>
              <a:gd name="T105" fmla="*/ 2147483647 h 2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7"/>
              <a:gd name="T160" fmla="*/ 0 h 252"/>
              <a:gd name="T161" fmla="*/ 187 w 187"/>
              <a:gd name="T162" fmla="*/ 252 h 2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7" h="252">
                <a:moveTo>
                  <a:pt x="164" y="250"/>
                </a:moveTo>
                <a:lnTo>
                  <a:pt x="155" y="251"/>
                </a:lnTo>
                <a:lnTo>
                  <a:pt x="147" y="251"/>
                </a:lnTo>
                <a:lnTo>
                  <a:pt x="139" y="251"/>
                </a:lnTo>
                <a:lnTo>
                  <a:pt x="132" y="251"/>
                </a:lnTo>
                <a:lnTo>
                  <a:pt x="126" y="250"/>
                </a:lnTo>
                <a:lnTo>
                  <a:pt x="121" y="249"/>
                </a:lnTo>
                <a:lnTo>
                  <a:pt x="117" y="249"/>
                </a:lnTo>
                <a:lnTo>
                  <a:pt x="114" y="248"/>
                </a:lnTo>
                <a:lnTo>
                  <a:pt x="111" y="247"/>
                </a:lnTo>
                <a:lnTo>
                  <a:pt x="109" y="247"/>
                </a:lnTo>
                <a:lnTo>
                  <a:pt x="108" y="247"/>
                </a:lnTo>
                <a:lnTo>
                  <a:pt x="32" y="198"/>
                </a:lnTo>
                <a:lnTo>
                  <a:pt x="23" y="187"/>
                </a:lnTo>
                <a:lnTo>
                  <a:pt x="17" y="177"/>
                </a:lnTo>
                <a:lnTo>
                  <a:pt x="12" y="168"/>
                </a:lnTo>
                <a:lnTo>
                  <a:pt x="8" y="160"/>
                </a:lnTo>
                <a:lnTo>
                  <a:pt x="5" y="154"/>
                </a:lnTo>
                <a:lnTo>
                  <a:pt x="3" y="148"/>
                </a:lnTo>
                <a:lnTo>
                  <a:pt x="1" y="142"/>
                </a:lnTo>
                <a:lnTo>
                  <a:pt x="1" y="139"/>
                </a:lnTo>
                <a:lnTo>
                  <a:pt x="0" y="136"/>
                </a:lnTo>
                <a:lnTo>
                  <a:pt x="0" y="133"/>
                </a:lnTo>
                <a:lnTo>
                  <a:pt x="0" y="132"/>
                </a:lnTo>
                <a:lnTo>
                  <a:pt x="0" y="131"/>
                </a:lnTo>
                <a:lnTo>
                  <a:pt x="1" y="128"/>
                </a:lnTo>
                <a:lnTo>
                  <a:pt x="1" y="124"/>
                </a:lnTo>
                <a:lnTo>
                  <a:pt x="3" y="121"/>
                </a:lnTo>
                <a:lnTo>
                  <a:pt x="3" y="117"/>
                </a:lnTo>
                <a:lnTo>
                  <a:pt x="5" y="112"/>
                </a:lnTo>
                <a:lnTo>
                  <a:pt x="5" y="110"/>
                </a:lnTo>
                <a:lnTo>
                  <a:pt x="7" y="106"/>
                </a:lnTo>
                <a:lnTo>
                  <a:pt x="8" y="103"/>
                </a:lnTo>
                <a:lnTo>
                  <a:pt x="10" y="101"/>
                </a:lnTo>
                <a:lnTo>
                  <a:pt x="10" y="99"/>
                </a:lnTo>
                <a:lnTo>
                  <a:pt x="11" y="98"/>
                </a:lnTo>
                <a:lnTo>
                  <a:pt x="11" y="97"/>
                </a:lnTo>
                <a:lnTo>
                  <a:pt x="13" y="94"/>
                </a:lnTo>
                <a:lnTo>
                  <a:pt x="14" y="90"/>
                </a:lnTo>
                <a:lnTo>
                  <a:pt x="15" y="85"/>
                </a:lnTo>
                <a:lnTo>
                  <a:pt x="16" y="82"/>
                </a:lnTo>
                <a:lnTo>
                  <a:pt x="16" y="77"/>
                </a:lnTo>
                <a:lnTo>
                  <a:pt x="16" y="74"/>
                </a:lnTo>
                <a:lnTo>
                  <a:pt x="16" y="70"/>
                </a:lnTo>
                <a:lnTo>
                  <a:pt x="15" y="67"/>
                </a:lnTo>
                <a:lnTo>
                  <a:pt x="15" y="64"/>
                </a:lnTo>
                <a:lnTo>
                  <a:pt x="14" y="62"/>
                </a:lnTo>
                <a:lnTo>
                  <a:pt x="14" y="61"/>
                </a:lnTo>
                <a:lnTo>
                  <a:pt x="14" y="60"/>
                </a:lnTo>
                <a:lnTo>
                  <a:pt x="12" y="58"/>
                </a:lnTo>
                <a:lnTo>
                  <a:pt x="10" y="54"/>
                </a:lnTo>
                <a:lnTo>
                  <a:pt x="8" y="50"/>
                </a:lnTo>
                <a:lnTo>
                  <a:pt x="8" y="47"/>
                </a:lnTo>
                <a:lnTo>
                  <a:pt x="7" y="43"/>
                </a:lnTo>
                <a:lnTo>
                  <a:pt x="6" y="40"/>
                </a:lnTo>
                <a:lnTo>
                  <a:pt x="6" y="37"/>
                </a:lnTo>
                <a:lnTo>
                  <a:pt x="6" y="35"/>
                </a:lnTo>
                <a:lnTo>
                  <a:pt x="7" y="32"/>
                </a:lnTo>
                <a:lnTo>
                  <a:pt x="7" y="31"/>
                </a:lnTo>
                <a:lnTo>
                  <a:pt x="7" y="30"/>
                </a:lnTo>
                <a:lnTo>
                  <a:pt x="8" y="26"/>
                </a:lnTo>
                <a:lnTo>
                  <a:pt x="8" y="23"/>
                </a:lnTo>
                <a:lnTo>
                  <a:pt x="10" y="22"/>
                </a:lnTo>
                <a:lnTo>
                  <a:pt x="12" y="20"/>
                </a:lnTo>
                <a:lnTo>
                  <a:pt x="14" y="20"/>
                </a:lnTo>
                <a:lnTo>
                  <a:pt x="16" y="19"/>
                </a:lnTo>
                <a:lnTo>
                  <a:pt x="19" y="20"/>
                </a:lnTo>
                <a:lnTo>
                  <a:pt x="21" y="20"/>
                </a:lnTo>
                <a:lnTo>
                  <a:pt x="23" y="20"/>
                </a:lnTo>
                <a:lnTo>
                  <a:pt x="25" y="21"/>
                </a:lnTo>
                <a:lnTo>
                  <a:pt x="26" y="21"/>
                </a:lnTo>
                <a:lnTo>
                  <a:pt x="36" y="30"/>
                </a:lnTo>
                <a:lnTo>
                  <a:pt x="36" y="34"/>
                </a:lnTo>
                <a:lnTo>
                  <a:pt x="36" y="38"/>
                </a:lnTo>
                <a:lnTo>
                  <a:pt x="36" y="42"/>
                </a:lnTo>
                <a:lnTo>
                  <a:pt x="36" y="46"/>
                </a:lnTo>
                <a:lnTo>
                  <a:pt x="36" y="49"/>
                </a:lnTo>
                <a:lnTo>
                  <a:pt x="36" y="53"/>
                </a:lnTo>
                <a:lnTo>
                  <a:pt x="37" y="56"/>
                </a:lnTo>
                <a:lnTo>
                  <a:pt x="37" y="58"/>
                </a:lnTo>
                <a:lnTo>
                  <a:pt x="37" y="60"/>
                </a:lnTo>
                <a:lnTo>
                  <a:pt x="37" y="62"/>
                </a:lnTo>
                <a:lnTo>
                  <a:pt x="37" y="63"/>
                </a:lnTo>
                <a:lnTo>
                  <a:pt x="39" y="66"/>
                </a:lnTo>
                <a:lnTo>
                  <a:pt x="42" y="67"/>
                </a:lnTo>
                <a:lnTo>
                  <a:pt x="44" y="68"/>
                </a:lnTo>
                <a:lnTo>
                  <a:pt x="47" y="69"/>
                </a:lnTo>
                <a:lnTo>
                  <a:pt x="49" y="70"/>
                </a:lnTo>
                <a:lnTo>
                  <a:pt x="52" y="70"/>
                </a:lnTo>
                <a:lnTo>
                  <a:pt x="55" y="71"/>
                </a:lnTo>
                <a:lnTo>
                  <a:pt x="57" y="71"/>
                </a:lnTo>
                <a:lnTo>
                  <a:pt x="59" y="71"/>
                </a:lnTo>
                <a:lnTo>
                  <a:pt x="61" y="71"/>
                </a:lnTo>
                <a:lnTo>
                  <a:pt x="62" y="71"/>
                </a:lnTo>
                <a:lnTo>
                  <a:pt x="62" y="70"/>
                </a:lnTo>
                <a:lnTo>
                  <a:pt x="64" y="70"/>
                </a:lnTo>
                <a:lnTo>
                  <a:pt x="66" y="68"/>
                </a:lnTo>
                <a:lnTo>
                  <a:pt x="68" y="66"/>
                </a:lnTo>
                <a:lnTo>
                  <a:pt x="70" y="63"/>
                </a:lnTo>
                <a:lnTo>
                  <a:pt x="72" y="59"/>
                </a:lnTo>
                <a:lnTo>
                  <a:pt x="74" y="55"/>
                </a:lnTo>
                <a:lnTo>
                  <a:pt x="75" y="51"/>
                </a:lnTo>
                <a:lnTo>
                  <a:pt x="77" y="47"/>
                </a:lnTo>
                <a:lnTo>
                  <a:pt x="78" y="44"/>
                </a:lnTo>
                <a:lnTo>
                  <a:pt x="79" y="41"/>
                </a:lnTo>
                <a:lnTo>
                  <a:pt x="79" y="40"/>
                </a:lnTo>
                <a:lnTo>
                  <a:pt x="80" y="39"/>
                </a:lnTo>
                <a:lnTo>
                  <a:pt x="79" y="36"/>
                </a:lnTo>
                <a:lnTo>
                  <a:pt x="79" y="31"/>
                </a:lnTo>
                <a:lnTo>
                  <a:pt x="79" y="28"/>
                </a:lnTo>
                <a:lnTo>
                  <a:pt x="80" y="24"/>
                </a:lnTo>
                <a:lnTo>
                  <a:pt x="81" y="20"/>
                </a:lnTo>
                <a:lnTo>
                  <a:pt x="82" y="16"/>
                </a:lnTo>
                <a:lnTo>
                  <a:pt x="82" y="13"/>
                </a:lnTo>
                <a:lnTo>
                  <a:pt x="83" y="10"/>
                </a:lnTo>
                <a:lnTo>
                  <a:pt x="84" y="7"/>
                </a:lnTo>
                <a:lnTo>
                  <a:pt x="84" y="4"/>
                </a:lnTo>
                <a:lnTo>
                  <a:pt x="85" y="4"/>
                </a:lnTo>
                <a:lnTo>
                  <a:pt x="86" y="3"/>
                </a:lnTo>
                <a:lnTo>
                  <a:pt x="89" y="1"/>
                </a:lnTo>
                <a:lnTo>
                  <a:pt x="92" y="0"/>
                </a:lnTo>
                <a:lnTo>
                  <a:pt x="96" y="0"/>
                </a:lnTo>
                <a:lnTo>
                  <a:pt x="99" y="1"/>
                </a:lnTo>
                <a:lnTo>
                  <a:pt x="101" y="2"/>
                </a:lnTo>
                <a:lnTo>
                  <a:pt x="104" y="3"/>
                </a:lnTo>
                <a:lnTo>
                  <a:pt x="106" y="4"/>
                </a:lnTo>
                <a:lnTo>
                  <a:pt x="108" y="6"/>
                </a:lnTo>
                <a:lnTo>
                  <a:pt x="110" y="7"/>
                </a:lnTo>
                <a:lnTo>
                  <a:pt x="111" y="9"/>
                </a:lnTo>
                <a:lnTo>
                  <a:pt x="112" y="10"/>
                </a:lnTo>
                <a:lnTo>
                  <a:pt x="111" y="13"/>
                </a:lnTo>
                <a:lnTo>
                  <a:pt x="110" y="15"/>
                </a:lnTo>
                <a:lnTo>
                  <a:pt x="109" y="18"/>
                </a:lnTo>
                <a:lnTo>
                  <a:pt x="108" y="20"/>
                </a:lnTo>
                <a:lnTo>
                  <a:pt x="108" y="22"/>
                </a:lnTo>
                <a:lnTo>
                  <a:pt x="108" y="23"/>
                </a:lnTo>
                <a:lnTo>
                  <a:pt x="107" y="25"/>
                </a:lnTo>
                <a:lnTo>
                  <a:pt x="107" y="27"/>
                </a:lnTo>
                <a:lnTo>
                  <a:pt x="107" y="28"/>
                </a:lnTo>
                <a:lnTo>
                  <a:pt x="106" y="29"/>
                </a:lnTo>
                <a:lnTo>
                  <a:pt x="106" y="30"/>
                </a:lnTo>
                <a:lnTo>
                  <a:pt x="107" y="30"/>
                </a:lnTo>
                <a:lnTo>
                  <a:pt x="105" y="32"/>
                </a:lnTo>
                <a:lnTo>
                  <a:pt x="105" y="36"/>
                </a:lnTo>
                <a:lnTo>
                  <a:pt x="104" y="39"/>
                </a:lnTo>
                <a:lnTo>
                  <a:pt x="104" y="41"/>
                </a:lnTo>
                <a:lnTo>
                  <a:pt x="104" y="44"/>
                </a:lnTo>
                <a:lnTo>
                  <a:pt x="104" y="47"/>
                </a:lnTo>
                <a:lnTo>
                  <a:pt x="104" y="49"/>
                </a:lnTo>
                <a:lnTo>
                  <a:pt x="104" y="52"/>
                </a:lnTo>
                <a:lnTo>
                  <a:pt x="104" y="54"/>
                </a:lnTo>
                <a:lnTo>
                  <a:pt x="105" y="56"/>
                </a:lnTo>
                <a:lnTo>
                  <a:pt x="105" y="57"/>
                </a:lnTo>
                <a:lnTo>
                  <a:pt x="105" y="59"/>
                </a:lnTo>
                <a:lnTo>
                  <a:pt x="105" y="62"/>
                </a:lnTo>
                <a:lnTo>
                  <a:pt x="105" y="63"/>
                </a:lnTo>
                <a:lnTo>
                  <a:pt x="106" y="65"/>
                </a:lnTo>
                <a:lnTo>
                  <a:pt x="107" y="67"/>
                </a:lnTo>
                <a:lnTo>
                  <a:pt x="108" y="67"/>
                </a:lnTo>
                <a:lnTo>
                  <a:pt x="109" y="68"/>
                </a:lnTo>
                <a:lnTo>
                  <a:pt x="110" y="69"/>
                </a:lnTo>
                <a:lnTo>
                  <a:pt x="110" y="70"/>
                </a:lnTo>
                <a:lnTo>
                  <a:pt x="111" y="70"/>
                </a:lnTo>
                <a:lnTo>
                  <a:pt x="112" y="70"/>
                </a:lnTo>
                <a:lnTo>
                  <a:pt x="112" y="71"/>
                </a:lnTo>
                <a:lnTo>
                  <a:pt x="115" y="72"/>
                </a:lnTo>
                <a:lnTo>
                  <a:pt x="118" y="74"/>
                </a:lnTo>
                <a:lnTo>
                  <a:pt x="123" y="76"/>
                </a:lnTo>
                <a:lnTo>
                  <a:pt x="127" y="78"/>
                </a:lnTo>
                <a:lnTo>
                  <a:pt x="133" y="81"/>
                </a:lnTo>
                <a:lnTo>
                  <a:pt x="138" y="83"/>
                </a:lnTo>
                <a:lnTo>
                  <a:pt x="143" y="85"/>
                </a:lnTo>
                <a:lnTo>
                  <a:pt x="148" y="87"/>
                </a:lnTo>
                <a:lnTo>
                  <a:pt x="151" y="89"/>
                </a:lnTo>
                <a:lnTo>
                  <a:pt x="153" y="90"/>
                </a:lnTo>
                <a:lnTo>
                  <a:pt x="155" y="91"/>
                </a:lnTo>
                <a:lnTo>
                  <a:pt x="161" y="95"/>
                </a:lnTo>
                <a:lnTo>
                  <a:pt x="166" y="101"/>
                </a:lnTo>
                <a:lnTo>
                  <a:pt x="171" y="106"/>
                </a:lnTo>
                <a:lnTo>
                  <a:pt x="175" y="112"/>
                </a:lnTo>
                <a:lnTo>
                  <a:pt x="178" y="117"/>
                </a:lnTo>
                <a:lnTo>
                  <a:pt x="180" y="122"/>
                </a:lnTo>
                <a:lnTo>
                  <a:pt x="182" y="128"/>
                </a:lnTo>
                <a:lnTo>
                  <a:pt x="184" y="132"/>
                </a:lnTo>
                <a:lnTo>
                  <a:pt x="184" y="136"/>
                </a:lnTo>
                <a:lnTo>
                  <a:pt x="185" y="139"/>
                </a:lnTo>
                <a:lnTo>
                  <a:pt x="185" y="140"/>
                </a:lnTo>
                <a:lnTo>
                  <a:pt x="186" y="141"/>
                </a:lnTo>
                <a:lnTo>
                  <a:pt x="186" y="144"/>
                </a:lnTo>
                <a:lnTo>
                  <a:pt x="186" y="148"/>
                </a:lnTo>
                <a:lnTo>
                  <a:pt x="186" y="154"/>
                </a:lnTo>
                <a:lnTo>
                  <a:pt x="186" y="160"/>
                </a:lnTo>
                <a:lnTo>
                  <a:pt x="186" y="166"/>
                </a:lnTo>
                <a:lnTo>
                  <a:pt x="186" y="173"/>
                </a:lnTo>
                <a:lnTo>
                  <a:pt x="186" y="179"/>
                </a:lnTo>
                <a:lnTo>
                  <a:pt x="186" y="185"/>
                </a:lnTo>
                <a:lnTo>
                  <a:pt x="186" y="191"/>
                </a:lnTo>
                <a:lnTo>
                  <a:pt x="186" y="194"/>
                </a:lnTo>
                <a:lnTo>
                  <a:pt x="186" y="197"/>
                </a:lnTo>
                <a:lnTo>
                  <a:pt x="186" y="198"/>
                </a:lnTo>
                <a:lnTo>
                  <a:pt x="185" y="208"/>
                </a:lnTo>
                <a:lnTo>
                  <a:pt x="184" y="217"/>
                </a:lnTo>
                <a:lnTo>
                  <a:pt x="182" y="223"/>
                </a:lnTo>
                <a:lnTo>
                  <a:pt x="180" y="230"/>
                </a:lnTo>
                <a:lnTo>
                  <a:pt x="177" y="236"/>
                </a:lnTo>
                <a:lnTo>
                  <a:pt x="175" y="239"/>
                </a:lnTo>
                <a:lnTo>
                  <a:pt x="172" y="243"/>
                </a:lnTo>
                <a:lnTo>
                  <a:pt x="170" y="246"/>
                </a:lnTo>
                <a:lnTo>
                  <a:pt x="167" y="248"/>
                </a:lnTo>
                <a:lnTo>
                  <a:pt x="166" y="249"/>
                </a:lnTo>
                <a:lnTo>
                  <a:pt x="165" y="250"/>
                </a:lnTo>
                <a:lnTo>
                  <a:pt x="164" y="250"/>
                </a:lnTo>
              </a:path>
            </a:pathLst>
          </a:custGeom>
          <a:solidFill>
            <a:srgbClr val="FF0000"/>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43" name="Freeform 1055"/>
          <p:cNvSpPr>
            <a:spLocks/>
          </p:cNvSpPr>
          <p:nvPr/>
        </p:nvSpPr>
        <p:spPr bwMode="auto">
          <a:xfrm>
            <a:off x="4645025" y="2508250"/>
            <a:ext cx="263525" cy="400050"/>
          </a:xfrm>
          <a:custGeom>
            <a:avLst/>
            <a:gdLst>
              <a:gd name="T0" fmla="*/ 2147483647 w 187"/>
              <a:gd name="T1" fmla="*/ 2147483647 h 252"/>
              <a:gd name="T2" fmla="*/ 2147483647 w 187"/>
              <a:gd name="T3" fmla="*/ 2147483647 h 252"/>
              <a:gd name="T4" fmla="*/ 2147483647 w 187"/>
              <a:gd name="T5" fmla="*/ 2147483647 h 252"/>
              <a:gd name="T6" fmla="*/ 2147483647 w 187"/>
              <a:gd name="T7" fmla="*/ 2147483647 h 252"/>
              <a:gd name="T8" fmla="*/ 2147483647 w 187"/>
              <a:gd name="T9" fmla="*/ 2147483647 h 252"/>
              <a:gd name="T10" fmla="*/ 0 w 187"/>
              <a:gd name="T11" fmla="*/ 2147483647 h 252"/>
              <a:gd name="T12" fmla="*/ 2147483647 w 187"/>
              <a:gd name="T13" fmla="*/ 2147483647 h 252"/>
              <a:gd name="T14" fmla="*/ 2147483647 w 187"/>
              <a:gd name="T15" fmla="*/ 2147483647 h 252"/>
              <a:gd name="T16" fmla="*/ 2147483647 w 187"/>
              <a:gd name="T17" fmla="*/ 2147483647 h 252"/>
              <a:gd name="T18" fmla="*/ 2147483647 w 187"/>
              <a:gd name="T19" fmla="*/ 2147483647 h 252"/>
              <a:gd name="T20" fmla="*/ 2147483647 w 187"/>
              <a:gd name="T21" fmla="*/ 2147483647 h 252"/>
              <a:gd name="T22" fmla="*/ 2147483647 w 187"/>
              <a:gd name="T23" fmla="*/ 2147483647 h 252"/>
              <a:gd name="T24" fmla="*/ 2147483647 w 187"/>
              <a:gd name="T25" fmla="*/ 2147483647 h 252"/>
              <a:gd name="T26" fmla="*/ 2147483647 w 187"/>
              <a:gd name="T27" fmla="*/ 2147483647 h 252"/>
              <a:gd name="T28" fmla="*/ 2147483647 w 187"/>
              <a:gd name="T29" fmla="*/ 2147483647 h 252"/>
              <a:gd name="T30" fmla="*/ 2147483647 w 187"/>
              <a:gd name="T31" fmla="*/ 2147483647 h 252"/>
              <a:gd name="T32" fmla="*/ 2147483647 w 187"/>
              <a:gd name="T33" fmla="*/ 2147483647 h 252"/>
              <a:gd name="T34" fmla="*/ 2147483647 w 187"/>
              <a:gd name="T35" fmla="*/ 2147483647 h 252"/>
              <a:gd name="T36" fmla="*/ 2147483647 w 187"/>
              <a:gd name="T37" fmla="*/ 2147483647 h 252"/>
              <a:gd name="T38" fmla="*/ 2147483647 w 187"/>
              <a:gd name="T39" fmla="*/ 2147483647 h 252"/>
              <a:gd name="T40" fmla="*/ 2147483647 w 187"/>
              <a:gd name="T41" fmla="*/ 2147483647 h 252"/>
              <a:gd name="T42" fmla="*/ 2147483647 w 187"/>
              <a:gd name="T43" fmla="*/ 2147483647 h 252"/>
              <a:gd name="T44" fmla="*/ 2147483647 w 187"/>
              <a:gd name="T45" fmla="*/ 2147483647 h 252"/>
              <a:gd name="T46" fmla="*/ 2147483647 w 187"/>
              <a:gd name="T47" fmla="*/ 2147483647 h 252"/>
              <a:gd name="T48" fmla="*/ 2147483647 w 187"/>
              <a:gd name="T49" fmla="*/ 2147483647 h 252"/>
              <a:gd name="T50" fmla="*/ 2147483647 w 187"/>
              <a:gd name="T51" fmla="*/ 2147483647 h 252"/>
              <a:gd name="T52" fmla="*/ 2147483647 w 187"/>
              <a:gd name="T53" fmla="*/ 2147483647 h 252"/>
              <a:gd name="T54" fmla="*/ 2147483647 w 187"/>
              <a:gd name="T55" fmla="*/ 2147483647 h 252"/>
              <a:gd name="T56" fmla="*/ 2147483647 w 187"/>
              <a:gd name="T57" fmla="*/ 2147483647 h 252"/>
              <a:gd name="T58" fmla="*/ 2147483647 w 187"/>
              <a:gd name="T59" fmla="*/ 2147483647 h 252"/>
              <a:gd name="T60" fmla="*/ 2147483647 w 187"/>
              <a:gd name="T61" fmla="*/ 2147483647 h 252"/>
              <a:gd name="T62" fmla="*/ 2147483647 w 187"/>
              <a:gd name="T63" fmla="*/ 2147483647 h 252"/>
              <a:gd name="T64" fmla="*/ 2147483647 w 187"/>
              <a:gd name="T65" fmla="*/ 2147483647 h 252"/>
              <a:gd name="T66" fmla="*/ 2147483647 w 187"/>
              <a:gd name="T67" fmla="*/ 2147483647 h 252"/>
              <a:gd name="T68" fmla="*/ 2147483647 w 187"/>
              <a:gd name="T69" fmla="*/ 2147483647 h 252"/>
              <a:gd name="T70" fmla="*/ 2147483647 w 187"/>
              <a:gd name="T71" fmla="*/ 2147483647 h 252"/>
              <a:gd name="T72" fmla="*/ 2147483647 w 187"/>
              <a:gd name="T73" fmla="*/ 2147483647 h 252"/>
              <a:gd name="T74" fmla="*/ 2147483647 w 187"/>
              <a:gd name="T75" fmla="*/ 2147483647 h 252"/>
              <a:gd name="T76" fmla="*/ 2147483647 w 187"/>
              <a:gd name="T77" fmla="*/ 2147483647 h 252"/>
              <a:gd name="T78" fmla="*/ 2147483647 w 187"/>
              <a:gd name="T79" fmla="*/ 2147483647 h 252"/>
              <a:gd name="T80" fmla="*/ 2147483647 w 187"/>
              <a:gd name="T81" fmla="*/ 2147483647 h 252"/>
              <a:gd name="T82" fmla="*/ 2147483647 w 187"/>
              <a:gd name="T83" fmla="*/ 2147483647 h 252"/>
              <a:gd name="T84" fmla="*/ 2147483647 w 187"/>
              <a:gd name="T85" fmla="*/ 2147483647 h 252"/>
              <a:gd name="T86" fmla="*/ 2147483647 w 187"/>
              <a:gd name="T87" fmla="*/ 2147483647 h 252"/>
              <a:gd name="T88" fmla="*/ 2147483647 w 187"/>
              <a:gd name="T89" fmla="*/ 2147483647 h 252"/>
              <a:gd name="T90" fmla="*/ 2147483647 w 187"/>
              <a:gd name="T91" fmla="*/ 2147483647 h 252"/>
              <a:gd name="T92" fmla="*/ 2147483647 w 187"/>
              <a:gd name="T93" fmla="*/ 2147483647 h 252"/>
              <a:gd name="T94" fmla="*/ 2147483647 w 187"/>
              <a:gd name="T95" fmla="*/ 2147483647 h 252"/>
              <a:gd name="T96" fmla="*/ 2147483647 w 187"/>
              <a:gd name="T97" fmla="*/ 2147483647 h 252"/>
              <a:gd name="T98" fmla="*/ 2147483647 w 187"/>
              <a:gd name="T99" fmla="*/ 2147483647 h 252"/>
              <a:gd name="T100" fmla="*/ 2147483647 w 187"/>
              <a:gd name="T101" fmla="*/ 2147483647 h 252"/>
              <a:gd name="T102" fmla="*/ 2147483647 w 187"/>
              <a:gd name="T103" fmla="*/ 2147483647 h 252"/>
              <a:gd name="T104" fmla="*/ 2147483647 w 187"/>
              <a:gd name="T105" fmla="*/ 2147483647 h 2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7"/>
              <a:gd name="T160" fmla="*/ 0 h 252"/>
              <a:gd name="T161" fmla="*/ 187 w 187"/>
              <a:gd name="T162" fmla="*/ 252 h 2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7" h="252">
                <a:moveTo>
                  <a:pt x="164" y="250"/>
                </a:moveTo>
                <a:lnTo>
                  <a:pt x="155" y="251"/>
                </a:lnTo>
                <a:lnTo>
                  <a:pt x="147" y="251"/>
                </a:lnTo>
                <a:lnTo>
                  <a:pt x="139" y="251"/>
                </a:lnTo>
                <a:lnTo>
                  <a:pt x="132" y="251"/>
                </a:lnTo>
                <a:lnTo>
                  <a:pt x="126" y="250"/>
                </a:lnTo>
                <a:lnTo>
                  <a:pt x="121" y="249"/>
                </a:lnTo>
                <a:lnTo>
                  <a:pt x="117" y="249"/>
                </a:lnTo>
                <a:lnTo>
                  <a:pt x="114" y="248"/>
                </a:lnTo>
                <a:lnTo>
                  <a:pt x="111" y="247"/>
                </a:lnTo>
                <a:lnTo>
                  <a:pt x="109" y="247"/>
                </a:lnTo>
                <a:lnTo>
                  <a:pt x="108" y="247"/>
                </a:lnTo>
                <a:lnTo>
                  <a:pt x="32" y="198"/>
                </a:lnTo>
                <a:lnTo>
                  <a:pt x="23" y="187"/>
                </a:lnTo>
                <a:lnTo>
                  <a:pt x="17" y="177"/>
                </a:lnTo>
                <a:lnTo>
                  <a:pt x="12" y="168"/>
                </a:lnTo>
                <a:lnTo>
                  <a:pt x="8" y="160"/>
                </a:lnTo>
                <a:lnTo>
                  <a:pt x="5" y="154"/>
                </a:lnTo>
                <a:lnTo>
                  <a:pt x="3" y="148"/>
                </a:lnTo>
                <a:lnTo>
                  <a:pt x="1" y="142"/>
                </a:lnTo>
                <a:lnTo>
                  <a:pt x="1" y="139"/>
                </a:lnTo>
                <a:lnTo>
                  <a:pt x="0" y="136"/>
                </a:lnTo>
                <a:lnTo>
                  <a:pt x="0" y="133"/>
                </a:lnTo>
                <a:lnTo>
                  <a:pt x="0" y="132"/>
                </a:lnTo>
                <a:lnTo>
                  <a:pt x="0" y="131"/>
                </a:lnTo>
                <a:lnTo>
                  <a:pt x="1" y="128"/>
                </a:lnTo>
                <a:lnTo>
                  <a:pt x="1" y="124"/>
                </a:lnTo>
                <a:lnTo>
                  <a:pt x="3" y="121"/>
                </a:lnTo>
                <a:lnTo>
                  <a:pt x="3" y="117"/>
                </a:lnTo>
                <a:lnTo>
                  <a:pt x="5" y="112"/>
                </a:lnTo>
                <a:lnTo>
                  <a:pt x="5" y="110"/>
                </a:lnTo>
                <a:lnTo>
                  <a:pt x="7" y="106"/>
                </a:lnTo>
                <a:lnTo>
                  <a:pt x="8" y="103"/>
                </a:lnTo>
                <a:lnTo>
                  <a:pt x="10" y="101"/>
                </a:lnTo>
                <a:lnTo>
                  <a:pt x="10" y="99"/>
                </a:lnTo>
                <a:lnTo>
                  <a:pt x="11" y="98"/>
                </a:lnTo>
                <a:lnTo>
                  <a:pt x="11" y="97"/>
                </a:lnTo>
                <a:lnTo>
                  <a:pt x="13" y="94"/>
                </a:lnTo>
                <a:lnTo>
                  <a:pt x="14" y="90"/>
                </a:lnTo>
                <a:lnTo>
                  <a:pt x="15" y="85"/>
                </a:lnTo>
                <a:lnTo>
                  <a:pt x="16" y="82"/>
                </a:lnTo>
                <a:lnTo>
                  <a:pt x="16" y="77"/>
                </a:lnTo>
                <a:lnTo>
                  <a:pt x="16" y="74"/>
                </a:lnTo>
                <a:lnTo>
                  <a:pt x="16" y="70"/>
                </a:lnTo>
                <a:lnTo>
                  <a:pt x="15" y="67"/>
                </a:lnTo>
                <a:lnTo>
                  <a:pt x="15" y="64"/>
                </a:lnTo>
                <a:lnTo>
                  <a:pt x="14" y="62"/>
                </a:lnTo>
                <a:lnTo>
                  <a:pt x="14" y="61"/>
                </a:lnTo>
                <a:lnTo>
                  <a:pt x="14" y="60"/>
                </a:lnTo>
                <a:lnTo>
                  <a:pt x="12" y="58"/>
                </a:lnTo>
                <a:lnTo>
                  <a:pt x="10" y="54"/>
                </a:lnTo>
                <a:lnTo>
                  <a:pt x="8" y="50"/>
                </a:lnTo>
                <a:lnTo>
                  <a:pt x="8" y="47"/>
                </a:lnTo>
                <a:lnTo>
                  <a:pt x="7" y="43"/>
                </a:lnTo>
                <a:lnTo>
                  <a:pt x="6" y="40"/>
                </a:lnTo>
                <a:lnTo>
                  <a:pt x="6" y="37"/>
                </a:lnTo>
                <a:lnTo>
                  <a:pt x="6" y="35"/>
                </a:lnTo>
                <a:lnTo>
                  <a:pt x="7" y="32"/>
                </a:lnTo>
                <a:lnTo>
                  <a:pt x="7" y="31"/>
                </a:lnTo>
                <a:lnTo>
                  <a:pt x="7" y="30"/>
                </a:lnTo>
                <a:lnTo>
                  <a:pt x="8" y="26"/>
                </a:lnTo>
                <a:lnTo>
                  <a:pt x="8" y="23"/>
                </a:lnTo>
                <a:lnTo>
                  <a:pt x="10" y="22"/>
                </a:lnTo>
                <a:lnTo>
                  <a:pt x="12" y="20"/>
                </a:lnTo>
                <a:lnTo>
                  <a:pt x="14" y="20"/>
                </a:lnTo>
                <a:lnTo>
                  <a:pt x="16" y="19"/>
                </a:lnTo>
                <a:lnTo>
                  <a:pt x="19" y="20"/>
                </a:lnTo>
                <a:lnTo>
                  <a:pt x="21" y="20"/>
                </a:lnTo>
                <a:lnTo>
                  <a:pt x="23" y="20"/>
                </a:lnTo>
                <a:lnTo>
                  <a:pt x="25" y="21"/>
                </a:lnTo>
                <a:lnTo>
                  <a:pt x="26" y="21"/>
                </a:lnTo>
                <a:lnTo>
                  <a:pt x="36" y="30"/>
                </a:lnTo>
                <a:lnTo>
                  <a:pt x="36" y="34"/>
                </a:lnTo>
                <a:lnTo>
                  <a:pt x="36" y="38"/>
                </a:lnTo>
                <a:lnTo>
                  <a:pt x="36" y="42"/>
                </a:lnTo>
                <a:lnTo>
                  <a:pt x="36" y="46"/>
                </a:lnTo>
                <a:lnTo>
                  <a:pt x="36" y="49"/>
                </a:lnTo>
                <a:lnTo>
                  <a:pt x="36" y="53"/>
                </a:lnTo>
                <a:lnTo>
                  <a:pt x="37" y="56"/>
                </a:lnTo>
                <a:lnTo>
                  <a:pt x="37" y="58"/>
                </a:lnTo>
                <a:lnTo>
                  <a:pt x="37" y="60"/>
                </a:lnTo>
                <a:lnTo>
                  <a:pt x="37" y="62"/>
                </a:lnTo>
                <a:lnTo>
                  <a:pt x="37" y="63"/>
                </a:lnTo>
                <a:lnTo>
                  <a:pt x="39" y="66"/>
                </a:lnTo>
                <a:lnTo>
                  <a:pt x="42" y="67"/>
                </a:lnTo>
                <a:lnTo>
                  <a:pt x="44" y="68"/>
                </a:lnTo>
                <a:lnTo>
                  <a:pt x="47" y="69"/>
                </a:lnTo>
                <a:lnTo>
                  <a:pt x="49" y="70"/>
                </a:lnTo>
                <a:lnTo>
                  <a:pt x="52" y="70"/>
                </a:lnTo>
                <a:lnTo>
                  <a:pt x="55" y="71"/>
                </a:lnTo>
                <a:lnTo>
                  <a:pt x="57" y="71"/>
                </a:lnTo>
                <a:lnTo>
                  <a:pt x="59" y="71"/>
                </a:lnTo>
                <a:lnTo>
                  <a:pt x="61" y="71"/>
                </a:lnTo>
                <a:lnTo>
                  <a:pt x="62" y="71"/>
                </a:lnTo>
                <a:lnTo>
                  <a:pt x="62" y="70"/>
                </a:lnTo>
                <a:lnTo>
                  <a:pt x="64" y="70"/>
                </a:lnTo>
                <a:lnTo>
                  <a:pt x="66" y="68"/>
                </a:lnTo>
                <a:lnTo>
                  <a:pt x="68" y="66"/>
                </a:lnTo>
                <a:lnTo>
                  <a:pt x="70" y="63"/>
                </a:lnTo>
                <a:lnTo>
                  <a:pt x="72" y="59"/>
                </a:lnTo>
                <a:lnTo>
                  <a:pt x="74" y="55"/>
                </a:lnTo>
                <a:lnTo>
                  <a:pt x="75" y="51"/>
                </a:lnTo>
                <a:lnTo>
                  <a:pt x="77" y="47"/>
                </a:lnTo>
                <a:lnTo>
                  <a:pt x="78" y="44"/>
                </a:lnTo>
                <a:lnTo>
                  <a:pt x="79" y="41"/>
                </a:lnTo>
                <a:lnTo>
                  <a:pt x="79" y="40"/>
                </a:lnTo>
                <a:lnTo>
                  <a:pt x="80" y="39"/>
                </a:lnTo>
                <a:lnTo>
                  <a:pt x="79" y="36"/>
                </a:lnTo>
                <a:lnTo>
                  <a:pt x="79" y="31"/>
                </a:lnTo>
                <a:lnTo>
                  <a:pt x="79" y="28"/>
                </a:lnTo>
                <a:lnTo>
                  <a:pt x="80" y="24"/>
                </a:lnTo>
                <a:lnTo>
                  <a:pt x="81" y="20"/>
                </a:lnTo>
                <a:lnTo>
                  <a:pt x="82" y="16"/>
                </a:lnTo>
                <a:lnTo>
                  <a:pt x="82" y="13"/>
                </a:lnTo>
                <a:lnTo>
                  <a:pt x="83" y="10"/>
                </a:lnTo>
                <a:lnTo>
                  <a:pt x="84" y="7"/>
                </a:lnTo>
                <a:lnTo>
                  <a:pt x="84" y="4"/>
                </a:lnTo>
                <a:lnTo>
                  <a:pt x="85" y="4"/>
                </a:lnTo>
                <a:lnTo>
                  <a:pt x="86" y="3"/>
                </a:lnTo>
                <a:lnTo>
                  <a:pt x="89" y="1"/>
                </a:lnTo>
                <a:lnTo>
                  <a:pt x="92" y="0"/>
                </a:lnTo>
                <a:lnTo>
                  <a:pt x="96" y="0"/>
                </a:lnTo>
                <a:lnTo>
                  <a:pt x="99" y="1"/>
                </a:lnTo>
                <a:lnTo>
                  <a:pt x="101" y="2"/>
                </a:lnTo>
                <a:lnTo>
                  <a:pt x="104" y="3"/>
                </a:lnTo>
                <a:lnTo>
                  <a:pt x="106" y="4"/>
                </a:lnTo>
                <a:lnTo>
                  <a:pt x="108" y="6"/>
                </a:lnTo>
                <a:lnTo>
                  <a:pt x="110" y="7"/>
                </a:lnTo>
                <a:lnTo>
                  <a:pt x="111" y="9"/>
                </a:lnTo>
                <a:lnTo>
                  <a:pt x="112" y="10"/>
                </a:lnTo>
                <a:lnTo>
                  <a:pt x="111" y="13"/>
                </a:lnTo>
                <a:lnTo>
                  <a:pt x="110" y="15"/>
                </a:lnTo>
                <a:lnTo>
                  <a:pt x="109" y="18"/>
                </a:lnTo>
                <a:lnTo>
                  <a:pt x="108" y="20"/>
                </a:lnTo>
                <a:lnTo>
                  <a:pt x="108" y="22"/>
                </a:lnTo>
                <a:lnTo>
                  <a:pt x="108" y="23"/>
                </a:lnTo>
                <a:lnTo>
                  <a:pt x="107" y="25"/>
                </a:lnTo>
                <a:lnTo>
                  <a:pt x="107" y="27"/>
                </a:lnTo>
                <a:lnTo>
                  <a:pt x="107" y="28"/>
                </a:lnTo>
                <a:lnTo>
                  <a:pt x="106" y="29"/>
                </a:lnTo>
                <a:lnTo>
                  <a:pt x="106" y="30"/>
                </a:lnTo>
                <a:lnTo>
                  <a:pt x="107" y="30"/>
                </a:lnTo>
                <a:lnTo>
                  <a:pt x="105" y="32"/>
                </a:lnTo>
                <a:lnTo>
                  <a:pt x="105" y="36"/>
                </a:lnTo>
                <a:lnTo>
                  <a:pt x="104" y="39"/>
                </a:lnTo>
                <a:lnTo>
                  <a:pt x="104" y="41"/>
                </a:lnTo>
                <a:lnTo>
                  <a:pt x="104" y="44"/>
                </a:lnTo>
                <a:lnTo>
                  <a:pt x="104" y="47"/>
                </a:lnTo>
                <a:lnTo>
                  <a:pt x="104" y="49"/>
                </a:lnTo>
                <a:lnTo>
                  <a:pt x="104" y="52"/>
                </a:lnTo>
                <a:lnTo>
                  <a:pt x="104" y="54"/>
                </a:lnTo>
                <a:lnTo>
                  <a:pt x="105" y="56"/>
                </a:lnTo>
                <a:lnTo>
                  <a:pt x="105" y="57"/>
                </a:lnTo>
                <a:lnTo>
                  <a:pt x="105" y="59"/>
                </a:lnTo>
                <a:lnTo>
                  <a:pt x="105" y="62"/>
                </a:lnTo>
                <a:lnTo>
                  <a:pt x="105" y="63"/>
                </a:lnTo>
                <a:lnTo>
                  <a:pt x="106" y="65"/>
                </a:lnTo>
                <a:lnTo>
                  <a:pt x="107" y="67"/>
                </a:lnTo>
                <a:lnTo>
                  <a:pt x="108" y="67"/>
                </a:lnTo>
                <a:lnTo>
                  <a:pt x="109" y="68"/>
                </a:lnTo>
                <a:lnTo>
                  <a:pt x="110" y="69"/>
                </a:lnTo>
                <a:lnTo>
                  <a:pt x="110" y="70"/>
                </a:lnTo>
                <a:lnTo>
                  <a:pt x="111" y="70"/>
                </a:lnTo>
                <a:lnTo>
                  <a:pt x="112" y="70"/>
                </a:lnTo>
                <a:lnTo>
                  <a:pt x="112" y="71"/>
                </a:lnTo>
                <a:lnTo>
                  <a:pt x="115" y="72"/>
                </a:lnTo>
                <a:lnTo>
                  <a:pt x="118" y="74"/>
                </a:lnTo>
                <a:lnTo>
                  <a:pt x="123" y="76"/>
                </a:lnTo>
                <a:lnTo>
                  <a:pt x="127" y="78"/>
                </a:lnTo>
                <a:lnTo>
                  <a:pt x="133" y="81"/>
                </a:lnTo>
                <a:lnTo>
                  <a:pt x="138" y="83"/>
                </a:lnTo>
                <a:lnTo>
                  <a:pt x="143" y="85"/>
                </a:lnTo>
                <a:lnTo>
                  <a:pt x="148" y="87"/>
                </a:lnTo>
                <a:lnTo>
                  <a:pt x="151" y="89"/>
                </a:lnTo>
                <a:lnTo>
                  <a:pt x="153" y="90"/>
                </a:lnTo>
                <a:lnTo>
                  <a:pt x="155" y="91"/>
                </a:lnTo>
                <a:lnTo>
                  <a:pt x="161" y="95"/>
                </a:lnTo>
                <a:lnTo>
                  <a:pt x="166" y="101"/>
                </a:lnTo>
                <a:lnTo>
                  <a:pt x="171" y="106"/>
                </a:lnTo>
                <a:lnTo>
                  <a:pt x="175" y="112"/>
                </a:lnTo>
                <a:lnTo>
                  <a:pt x="178" y="117"/>
                </a:lnTo>
                <a:lnTo>
                  <a:pt x="180" y="122"/>
                </a:lnTo>
                <a:lnTo>
                  <a:pt x="182" y="128"/>
                </a:lnTo>
                <a:lnTo>
                  <a:pt x="184" y="132"/>
                </a:lnTo>
                <a:lnTo>
                  <a:pt x="184" y="136"/>
                </a:lnTo>
                <a:lnTo>
                  <a:pt x="185" y="139"/>
                </a:lnTo>
                <a:lnTo>
                  <a:pt x="185" y="140"/>
                </a:lnTo>
                <a:lnTo>
                  <a:pt x="186" y="141"/>
                </a:lnTo>
                <a:lnTo>
                  <a:pt x="186" y="144"/>
                </a:lnTo>
                <a:lnTo>
                  <a:pt x="186" y="148"/>
                </a:lnTo>
                <a:lnTo>
                  <a:pt x="186" y="154"/>
                </a:lnTo>
                <a:lnTo>
                  <a:pt x="186" y="160"/>
                </a:lnTo>
                <a:lnTo>
                  <a:pt x="186" y="166"/>
                </a:lnTo>
                <a:lnTo>
                  <a:pt x="186" y="173"/>
                </a:lnTo>
                <a:lnTo>
                  <a:pt x="186" y="179"/>
                </a:lnTo>
                <a:lnTo>
                  <a:pt x="186" y="185"/>
                </a:lnTo>
                <a:lnTo>
                  <a:pt x="186" y="191"/>
                </a:lnTo>
                <a:lnTo>
                  <a:pt x="186" y="194"/>
                </a:lnTo>
                <a:lnTo>
                  <a:pt x="186" y="197"/>
                </a:lnTo>
                <a:lnTo>
                  <a:pt x="186" y="198"/>
                </a:lnTo>
                <a:lnTo>
                  <a:pt x="185" y="208"/>
                </a:lnTo>
                <a:lnTo>
                  <a:pt x="184" y="217"/>
                </a:lnTo>
                <a:lnTo>
                  <a:pt x="182" y="223"/>
                </a:lnTo>
                <a:lnTo>
                  <a:pt x="180" y="230"/>
                </a:lnTo>
                <a:lnTo>
                  <a:pt x="177" y="236"/>
                </a:lnTo>
                <a:lnTo>
                  <a:pt x="175" y="239"/>
                </a:lnTo>
                <a:lnTo>
                  <a:pt x="172" y="243"/>
                </a:lnTo>
                <a:lnTo>
                  <a:pt x="170" y="246"/>
                </a:lnTo>
                <a:lnTo>
                  <a:pt x="167" y="248"/>
                </a:lnTo>
                <a:lnTo>
                  <a:pt x="166" y="249"/>
                </a:lnTo>
                <a:lnTo>
                  <a:pt x="165" y="250"/>
                </a:lnTo>
                <a:lnTo>
                  <a:pt x="164" y="250"/>
                </a:lnTo>
              </a:path>
            </a:pathLst>
          </a:custGeom>
          <a:noFill/>
          <a:ln w="12700" cap="rnd">
            <a:solidFill>
              <a:srgbClr val="00FFFF"/>
            </a:solid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44" name="Freeform 1056"/>
          <p:cNvSpPr>
            <a:spLocks/>
          </p:cNvSpPr>
          <p:nvPr/>
        </p:nvSpPr>
        <p:spPr bwMode="auto">
          <a:xfrm>
            <a:off x="4645025" y="2617788"/>
            <a:ext cx="23813" cy="119062"/>
          </a:xfrm>
          <a:custGeom>
            <a:avLst/>
            <a:gdLst>
              <a:gd name="T0" fmla="*/ 2147483647 w 17"/>
              <a:gd name="T1" fmla="*/ 2147483647 h 75"/>
              <a:gd name="T2" fmla="*/ 2147483647 w 17"/>
              <a:gd name="T3" fmla="*/ 2147483647 h 75"/>
              <a:gd name="T4" fmla="*/ 2147483647 w 17"/>
              <a:gd name="T5" fmla="*/ 2147483647 h 75"/>
              <a:gd name="T6" fmla="*/ 2147483647 w 17"/>
              <a:gd name="T7" fmla="*/ 2147483647 h 75"/>
              <a:gd name="T8" fmla="*/ 2147483647 w 17"/>
              <a:gd name="T9" fmla="*/ 2147483647 h 75"/>
              <a:gd name="T10" fmla="*/ 2147483647 w 17"/>
              <a:gd name="T11" fmla="*/ 2147483647 h 75"/>
              <a:gd name="T12" fmla="*/ 2147483647 w 17"/>
              <a:gd name="T13" fmla="*/ 2147483647 h 75"/>
              <a:gd name="T14" fmla="*/ 2147483647 w 17"/>
              <a:gd name="T15" fmla="*/ 2147483647 h 75"/>
              <a:gd name="T16" fmla="*/ 2147483647 w 17"/>
              <a:gd name="T17" fmla="*/ 2147483647 h 75"/>
              <a:gd name="T18" fmla="*/ 2147483647 w 17"/>
              <a:gd name="T19" fmla="*/ 2147483647 h 75"/>
              <a:gd name="T20" fmla="*/ 2147483647 w 17"/>
              <a:gd name="T21" fmla="*/ 2147483647 h 75"/>
              <a:gd name="T22" fmla="*/ 2147483647 w 17"/>
              <a:gd name="T23" fmla="*/ 2147483647 h 75"/>
              <a:gd name="T24" fmla="*/ 2147483647 w 17"/>
              <a:gd name="T25" fmla="*/ 2147483647 h 75"/>
              <a:gd name="T26" fmla="*/ 2147483647 w 17"/>
              <a:gd name="T27" fmla="*/ 2147483647 h 75"/>
              <a:gd name="T28" fmla="*/ 2147483647 w 17"/>
              <a:gd name="T29" fmla="*/ 2147483647 h 75"/>
              <a:gd name="T30" fmla="*/ 2147483647 w 17"/>
              <a:gd name="T31" fmla="*/ 2147483647 h 75"/>
              <a:gd name="T32" fmla="*/ 2147483647 w 17"/>
              <a:gd name="T33" fmla="*/ 2147483647 h 75"/>
              <a:gd name="T34" fmla="*/ 2147483647 w 17"/>
              <a:gd name="T35" fmla="*/ 2147483647 h 75"/>
              <a:gd name="T36" fmla="*/ 2147483647 w 17"/>
              <a:gd name="T37" fmla="*/ 2147483647 h 75"/>
              <a:gd name="T38" fmla="*/ 2147483647 w 17"/>
              <a:gd name="T39" fmla="*/ 2147483647 h 75"/>
              <a:gd name="T40" fmla="*/ 2147483647 w 17"/>
              <a:gd name="T41" fmla="*/ 0 h 75"/>
              <a:gd name="T42" fmla="*/ 2147483647 w 17"/>
              <a:gd name="T43" fmla="*/ 0 h 75"/>
              <a:gd name="T44" fmla="*/ 2147483647 w 17"/>
              <a:gd name="T45" fmla="*/ 2147483647 h 75"/>
              <a:gd name="T46" fmla="*/ 2147483647 w 17"/>
              <a:gd name="T47" fmla="*/ 2147483647 h 75"/>
              <a:gd name="T48" fmla="*/ 2147483647 w 17"/>
              <a:gd name="T49" fmla="*/ 2147483647 h 75"/>
              <a:gd name="T50" fmla="*/ 2147483647 w 17"/>
              <a:gd name="T51" fmla="*/ 2147483647 h 75"/>
              <a:gd name="T52" fmla="*/ 2147483647 w 17"/>
              <a:gd name="T53" fmla="*/ 2147483647 h 75"/>
              <a:gd name="T54" fmla="*/ 2147483647 w 17"/>
              <a:gd name="T55" fmla="*/ 2147483647 h 75"/>
              <a:gd name="T56" fmla="*/ 2147483647 w 17"/>
              <a:gd name="T57" fmla="*/ 2147483647 h 75"/>
              <a:gd name="T58" fmla="*/ 2147483647 w 17"/>
              <a:gd name="T59" fmla="*/ 2147483647 h 75"/>
              <a:gd name="T60" fmla="*/ 2147483647 w 17"/>
              <a:gd name="T61" fmla="*/ 2147483647 h 75"/>
              <a:gd name="T62" fmla="*/ 2147483647 w 17"/>
              <a:gd name="T63" fmla="*/ 2147483647 h 75"/>
              <a:gd name="T64" fmla="*/ 2147483647 w 17"/>
              <a:gd name="T65" fmla="*/ 2147483647 h 75"/>
              <a:gd name="T66" fmla="*/ 2147483647 w 17"/>
              <a:gd name="T67" fmla="*/ 2147483647 h 75"/>
              <a:gd name="T68" fmla="*/ 2147483647 w 17"/>
              <a:gd name="T69" fmla="*/ 2147483647 h 75"/>
              <a:gd name="T70" fmla="*/ 2147483647 w 17"/>
              <a:gd name="T71" fmla="*/ 2147483647 h 75"/>
              <a:gd name="T72" fmla="*/ 2147483647 w 17"/>
              <a:gd name="T73" fmla="*/ 2147483647 h 75"/>
              <a:gd name="T74" fmla="*/ 2147483647 w 17"/>
              <a:gd name="T75" fmla="*/ 2147483647 h 75"/>
              <a:gd name="T76" fmla="*/ 0 w 17"/>
              <a:gd name="T77" fmla="*/ 2147483647 h 75"/>
              <a:gd name="T78" fmla="*/ 0 w 17"/>
              <a:gd name="T79" fmla="*/ 2147483647 h 75"/>
              <a:gd name="T80" fmla="*/ 2147483647 w 17"/>
              <a:gd name="T81" fmla="*/ 2147483647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75"/>
              <a:gd name="T125" fmla="*/ 17 w 17"/>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75">
                <a:moveTo>
                  <a:pt x="1" y="74"/>
                </a:moveTo>
                <a:lnTo>
                  <a:pt x="1" y="69"/>
                </a:lnTo>
                <a:lnTo>
                  <a:pt x="2" y="62"/>
                </a:lnTo>
                <a:lnTo>
                  <a:pt x="3" y="59"/>
                </a:lnTo>
                <a:lnTo>
                  <a:pt x="4" y="55"/>
                </a:lnTo>
                <a:lnTo>
                  <a:pt x="5" y="51"/>
                </a:lnTo>
                <a:lnTo>
                  <a:pt x="7" y="48"/>
                </a:lnTo>
                <a:lnTo>
                  <a:pt x="8" y="44"/>
                </a:lnTo>
                <a:lnTo>
                  <a:pt x="9" y="42"/>
                </a:lnTo>
                <a:lnTo>
                  <a:pt x="10" y="39"/>
                </a:lnTo>
                <a:lnTo>
                  <a:pt x="10" y="38"/>
                </a:lnTo>
                <a:lnTo>
                  <a:pt x="12" y="36"/>
                </a:lnTo>
                <a:lnTo>
                  <a:pt x="12" y="35"/>
                </a:lnTo>
                <a:lnTo>
                  <a:pt x="14" y="32"/>
                </a:lnTo>
                <a:lnTo>
                  <a:pt x="15" y="28"/>
                </a:lnTo>
                <a:lnTo>
                  <a:pt x="16" y="23"/>
                </a:lnTo>
                <a:lnTo>
                  <a:pt x="16" y="18"/>
                </a:lnTo>
                <a:lnTo>
                  <a:pt x="16" y="11"/>
                </a:lnTo>
                <a:lnTo>
                  <a:pt x="16" y="5"/>
                </a:lnTo>
                <a:lnTo>
                  <a:pt x="16" y="2"/>
                </a:lnTo>
                <a:lnTo>
                  <a:pt x="15" y="0"/>
                </a:lnTo>
                <a:lnTo>
                  <a:pt x="14" y="0"/>
                </a:lnTo>
                <a:lnTo>
                  <a:pt x="15" y="2"/>
                </a:lnTo>
                <a:lnTo>
                  <a:pt x="15" y="5"/>
                </a:lnTo>
                <a:lnTo>
                  <a:pt x="15" y="22"/>
                </a:lnTo>
                <a:lnTo>
                  <a:pt x="15" y="23"/>
                </a:lnTo>
                <a:lnTo>
                  <a:pt x="14" y="28"/>
                </a:lnTo>
                <a:lnTo>
                  <a:pt x="13" y="32"/>
                </a:lnTo>
                <a:lnTo>
                  <a:pt x="10" y="36"/>
                </a:lnTo>
                <a:lnTo>
                  <a:pt x="10" y="37"/>
                </a:lnTo>
                <a:lnTo>
                  <a:pt x="10" y="39"/>
                </a:lnTo>
                <a:lnTo>
                  <a:pt x="8" y="42"/>
                </a:lnTo>
                <a:lnTo>
                  <a:pt x="7" y="44"/>
                </a:lnTo>
                <a:lnTo>
                  <a:pt x="6" y="48"/>
                </a:lnTo>
                <a:lnTo>
                  <a:pt x="5" y="51"/>
                </a:lnTo>
                <a:lnTo>
                  <a:pt x="3" y="55"/>
                </a:lnTo>
                <a:lnTo>
                  <a:pt x="3" y="59"/>
                </a:lnTo>
                <a:lnTo>
                  <a:pt x="1" y="62"/>
                </a:lnTo>
                <a:lnTo>
                  <a:pt x="0" y="71"/>
                </a:lnTo>
                <a:lnTo>
                  <a:pt x="0" y="74"/>
                </a:lnTo>
                <a:lnTo>
                  <a:pt x="1" y="74"/>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45" name="Freeform 1057"/>
          <p:cNvSpPr>
            <a:spLocks/>
          </p:cNvSpPr>
          <p:nvPr/>
        </p:nvSpPr>
        <p:spPr bwMode="auto">
          <a:xfrm>
            <a:off x="4667250" y="2614613"/>
            <a:ext cx="23813" cy="26987"/>
          </a:xfrm>
          <a:custGeom>
            <a:avLst/>
            <a:gdLst>
              <a:gd name="T0" fmla="*/ 2147483647 w 17"/>
              <a:gd name="T1" fmla="*/ 2147483647 h 17"/>
              <a:gd name="T2" fmla="*/ 2147483647 w 17"/>
              <a:gd name="T3" fmla="*/ 2147483647 h 17"/>
              <a:gd name="T4" fmla="*/ 0 w 17"/>
              <a:gd name="T5" fmla="*/ 2147483647 h 17"/>
              <a:gd name="T6" fmla="*/ 0 w 17"/>
              <a:gd name="T7" fmla="*/ 0 h 17"/>
              <a:gd name="T8" fmla="*/ 0 w 17"/>
              <a:gd name="T9" fmla="*/ 2147483647 h 17"/>
              <a:gd name="T10" fmla="*/ 2147483647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8"/>
                </a:lnTo>
                <a:lnTo>
                  <a:pt x="0" y="8"/>
                </a:lnTo>
                <a:lnTo>
                  <a:pt x="0" y="0"/>
                </a:lnTo>
                <a:lnTo>
                  <a:pt x="0" y="16"/>
                </a:lnTo>
                <a:lnTo>
                  <a:pt x="16" y="16"/>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46" name="Freeform 1058"/>
          <p:cNvSpPr>
            <a:spLocks/>
          </p:cNvSpPr>
          <p:nvPr/>
        </p:nvSpPr>
        <p:spPr bwMode="auto">
          <a:xfrm>
            <a:off x="4667250" y="2614613"/>
            <a:ext cx="23813" cy="26987"/>
          </a:xfrm>
          <a:custGeom>
            <a:avLst/>
            <a:gdLst>
              <a:gd name="T0" fmla="*/ 2147483647 w 17"/>
              <a:gd name="T1" fmla="*/ 0 h 17"/>
              <a:gd name="T2" fmla="*/ 2147483647 w 17"/>
              <a:gd name="T3" fmla="*/ 2147483647 h 17"/>
              <a:gd name="T4" fmla="*/ 2147483647 w 17"/>
              <a:gd name="T5" fmla="*/ 0 h 17"/>
              <a:gd name="T6" fmla="*/ 0 w 17"/>
              <a:gd name="T7" fmla="*/ 0 h 17"/>
              <a:gd name="T8" fmla="*/ 21474836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16" y="0"/>
                </a:lnTo>
                <a:lnTo>
                  <a:pt x="0" y="0"/>
                </a:lnTo>
                <a:lnTo>
                  <a:pt x="16" y="0"/>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47" name="Freeform 1059"/>
          <p:cNvSpPr>
            <a:spLocks/>
          </p:cNvSpPr>
          <p:nvPr/>
        </p:nvSpPr>
        <p:spPr bwMode="auto">
          <a:xfrm>
            <a:off x="4654550" y="2579688"/>
            <a:ext cx="23813" cy="33337"/>
          </a:xfrm>
          <a:custGeom>
            <a:avLst/>
            <a:gdLst>
              <a:gd name="T0" fmla="*/ 2147483647 w 17"/>
              <a:gd name="T1" fmla="*/ 2147483647 h 21"/>
              <a:gd name="T2" fmla="*/ 2147483647 w 17"/>
              <a:gd name="T3" fmla="*/ 2147483647 h 21"/>
              <a:gd name="T4" fmla="*/ 2147483647 w 17"/>
              <a:gd name="T5" fmla="*/ 2147483647 h 21"/>
              <a:gd name="T6" fmla="*/ 2147483647 w 17"/>
              <a:gd name="T7" fmla="*/ 2147483647 h 21"/>
              <a:gd name="T8" fmla="*/ 2147483647 w 17"/>
              <a:gd name="T9" fmla="*/ 2147483647 h 21"/>
              <a:gd name="T10" fmla="*/ 2147483647 w 17"/>
              <a:gd name="T11" fmla="*/ 2147483647 h 21"/>
              <a:gd name="T12" fmla="*/ 2147483647 w 17"/>
              <a:gd name="T13" fmla="*/ 2147483647 h 21"/>
              <a:gd name="T14" fmla="*/ 2147483647 w 17"/>
              <a:gd name="T15" fmla="*/ 0 h 21"/>
              <a:gd name="T16" fmla="*/ 0 w 17"/>
              <a:gd name="T17" fmla="*/ 0 h 21"/>
              <a:gd name="T18" fmla="*/ 0 w 17"/>
              <a:gd name="T19" fmla="*/ 2147483647 h 21"/>
              <a:gd name="T20" fmla="*/ 2147483647 w 17"/>
              <a:gd name="T21" fmla="*/ 2147483647 h 21"/>
              <a:gd name="T22" fmla="*/ 2147483647 w 17"/>
              <a:gd name="T23" fmla="*/ 2147483647 h 21"/>
              <a:gd name="T24" fmla="*/ 2147483647 w 17"/>
              <a:gd name="T25" fmla="*/ 2147483647 h 21"/>
              <a:gd name="T26" fmla="*/ 2147483647 w 17"/>
              <a:gd name="T27" fmla="*/ 2147483647 h 21"/>
              <a:gd name="T28" fmla="*/ 2147483647 w 17"/>
              <a:gd name="T29" fmla="*/ 214748364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1"/>
              <a:gd name="T47" fmla="*/ 17 w 17"/>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1">
                <a:moveTo>
                  <a:pt x="16" y="20"/>
                </a:moveTo>
                <a:lnTo>
                  <a:pt x="16" y="19"/>
                </a:lnTo>
                <a:lnTo>
                  <a:pt x="10" y="16"/>
                </a:lnTo>
                <a:lnTo>
                  <a:pt x="7" y="13"/>
                </a:lnTo>
                <a:lnTo>
                  <a:pt x="5" y="10"/>
                </a:lnTo>
                <a:lnTo>
                  <a:pt x="1" y="6"/>
                </a:lnTo>
                <a:lnTo>
                  <a:pt x="1" y="3"/>
                </a:lnTo>
                <a:lnTo>
                  <a:pt x="1" y="0"/>
                </a:lnTo>
                <a:lnTo>
                  <a:pt x="0" y="0"/>
                </a:lnTo>
                <a:lnTo>
                  <a:pt x="0" y="3"/>
                </a:lnTo>
                <a:lnTo>
                  <a:pt x="1" y="6"/>
                </a:lnTo>
                <a:lnTo>
                  <a:pt x="3" y="10"/>
                </a:lnTo>
                <a:lnTo>
                  <a:pt x="7" y="14"/>
                </a:lnTo>
                <a:lnTo>
                  <a:pt x="10" y="17"/>
                </a:lnTo>
                <a:lnTo>
                  <a:pt x="16" y="20"/>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48" name="Freeform 1060"/>
          <p:cNvSpPr>
            <a:spLocks/>
          </p:cNvSpPr>
          <p:nvPr/>
        </p:nvSpPr>
        <p:spPr bwMode="auto">
          <a:xfrm>
            <a:off x="4654550" y="2570163"/>
            <a:ext cx="23813" cy="26987"/>
          </a:xfrm>
          <a:custGeom>
            <a:avLst/>
            <a:gdLst>
              <a:gd name="T0" fmla="*/ 2147483647 w 17"/>
              <a:gd name="T1" fmla="*/ 2147483647 h 17"/>
              <a:gd name="T2" fmla="*/ 2147483647 w 17"/>
              <a:gd name="T3" fmla="*/ 0 h 17"/>
              <a:gd name="T4" fmla="*/ 0 w 17"/>
              <a:gd name="T5" fmla="*/ 0 h 17"/>
              <a:gd name="T6" fmla="*/ 0 w 17"/>
              <a:gd name="T7" fmla="*/ 2147483647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6"/>
                </a:lnTo>
                <a:lnTo>
                  <a:pt x="16" y="16"/>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49" name="Freeform 1061"/>
          <p:cNvSpPr>
            <a:spLocks/>
          </p:cNvSpPr>
          <p:nvPr/>
        </p:nvSpPr>
        <p:spPr bwMode="auto">
          <a:xfrm>
            <a:off x="4654550" y="2565400"/>
            <a:ext cx="23813" cy="26988"/>
          </a:xfrm>
          <a:custGeom>
            <a:avLst/>
            <a:gdLst>
              <a:gd name="T0" fmla="*/ 2147483647 w 17"/>
              <a:gd name="T1" fmla="*/ 2147483647 h 17"/>
              <a:gd name="T2" fmla="*/ 2147483647 w 17"/>
              <a:gd name="T3" fmla="*/ 0 h 17"/>
              <a:gd name="T4" fmla="*/ 0 w 17"/>
              <a:gd name="T5" fmla="*/ 2147483647 h 17"/>
              <a:gd name="T6" fmla="*/ 0 w 17"/>
              <a:gd name="T7" fmla="*/ 2147483647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0"/>
                </a:lnTo>
                <a:lnTo>
                  <a:pt x="0" y="16"/>
                </a:lnTo>
                <a:lnTo>
                  <a:pt x="0" y="8"/>
                </a:lnTo>
                <a:lnTo>
                  <a:pt x="16" y="8"/>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50" name="Freeform 1062"/>
          <p:cNvSpPr>
            <a:spLocks/>
          </p:cNvSpPr>
          <p:nvPr/>
        </p:nvSpPr>
        <p:spPr bwMode="auto">
          <a:xfrm>
            <a:off x="4654550" y="2560638"/>
            <a:ext cx="23813" cy="26987"/>
          </a:xfrm>
          <a:custGeom>
            <a:avLst/>
            <a:gdLst>
              <a:gd name="T0" fmla="*/ 2147483647 w 17"/>
              <a:gd name="T1" fmla="*/ 2147483647 h 17"/>
              <a:gd name="T2" fmla="*/ 2147483647 w 17"/>
              <a:gd name="T3" fmla="*/ 0 h 17"/>
              <a:gd name="T4" fmla="*/ 2147483647 w 17"/>
              <a:gd name="T5" fmla="*/ 2147483647 h 17"/>
              <a:gd name="T6" fmla="*/ 0 w 17"/>
              <a:gd name="T7" fmla="*/ 2147483647 h 17"/>
              <a:gd name="T8" fmla="*/ 0 w 17"/>
              <a:gd name="T9" fmla="*/ 2147483647 h 17"/>
              <a:gd name="T10" fmla="*/ 2147483647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0"/>
                </a:lnTo>
                <a:lnTo>
                  <a:pt x="16" y="5"/>
                </a:lnTo>
                <a:lnTo>
                  <a:pt x="0" y="5"/>
                </a:lnTo>
                <a:lnTo>
                  <a:pt x="0" y="16"/>
                </a:lnTo>
                <a:lnTo>
                  <a:pt x="16" y="16"/>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51" name="Freeform 1063"/>
          <p:cNvSpPr>
            <a:spLocks/>
          </p:cNvSpPr>
          <p:nvPr/>
        </p:nvSpPr>
        <p:spPr bwMode="auto">
          <a:xfrm>
            <a:off x="4654550" y="2560638"/>
            <a:ext cx="23813" cy="26987"/>
          </a:xfrm>
          <a:custGeom>
            <a:avLst/>
            <a:gdLst>
              <a:gd name="T0" fmla="*/ 2147483647 w 17"/>
              <a:gd name="T1" fmla="*/ 2147483647 h 17"/>
              <a:gd name="T2" fmla="*/ 2147483647 w 17"/>
              <a:gd name="T3" fmla="*/ 0 h 17"/>
              <a:gd name="T4" fmla="*/ 0 w 17"/>
              <a:gd name="T5" fmla="*/ 2147483647 h 17"/>
              <a:gd name="T6" fmla="*/ 0 w 17"/>
              <a:gd name="T7" fmla="*/ 2147483647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0"/>
                </a:lnTo>
                <a:lnTo>
                  <a:pt x="0" y="16"/>
                </a:lnTo>
                <a:lnTo>
                  <a:pt x="0" y="8"/>
                </a:lnTo>
                <a:lnTo>
                  <a:pt x="16" y="8"/>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52" name="Freeform 1064"/>
          <p:cNvSpPr>
            <a:spLocks/>
          </p:cNvSpPr>
          <p:nvPr/>
        </p:nvSpPr>
        <p:spPr bwMode="auto">
          <a:xfrm>
            <a:off x="4654550" y="2559050"/>
            <a:ext cx="23813" cy="26988"/>
          </a:xfrm>
          <a:custGeom>
            <a:avLst/>
            <a:gdLst>
              <a:gd name="T0" fmla="*/ 2147483647 w 17"/>
              <a:gd name="T1" fmla="*/ 2147483647 h 17"/>
              <a:gd name="T2" fmla="*/ 2147483647 w 17"/>
              <a:gd name="T3" fmla="*/ 0 h 17"/>
              <a:gd name="T4" fmla="*/ 2147483647 w 17"/>
              <a:gd name="T5" fmla="*/ 0 h 17"/>
              <a:gd name="T6" fmla="*/ 0 w 17"/>
              <a:gd name="T7" fmla="*/ 0 h 17"/>
              <a:gd name="T8" fmla="*/ 0 w 17"/>
              <a:gd name="T9" fmla="*/ 2147483647 h 17"/>
              <a:gd name="T10" fmla="*/ 2147483647 w 17"/>
              <a:gd name="T11" fmla="*/ 2147483647 h 17"/>
              <a:gd name="T12" fmla="*/ 2147483647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0"/>
                </a:lnTo>
                <a:lnTo>
                  <a:pt x="8" y="0"/>
                </a:lnTo>
                <a:lnTo>
                  <a:pt x="0" y="0"/>
                </a:lnTo>
                <a:lnTo>
                  <a:pt x="0" y="16"/>
                </a:lnTo>
                <a:lnTo>
                  <a:pt x="8" y="16"/>
                </a:lnTo>
                <a:lnTo>
                  <a:pt x="16" y="16"/>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53" name="Freeform 1065"/>
          <p:cNvSpPr>
            <a:spLocks/>
          </p:cNvSpPr>
          <p:nvPr/>
        </p:nvSpPr>
        <p:spPr bwMode="auto">
          <a:xfrm>
            <a:off x="4654550" y="2540000"/>
            <a:ext cx="23813" cy="26988"/>
          </a:xfrm>
          <a:custGeom>
            <a:avLst/>
            <a:gdLst>
              <a:gd name="T0" fmla="*/ 2147483647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0 h 17"/>
              <a:gd name="T16" fmla="*/ 2147483647 w 17"/>
              <a:gd name="T17" fmla="*/ 0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0 w 17"/>
              <a:gd name="T27" fmla="*/ 2147483647 h 17"/>
              <a:gd name="T28" fmla="*/ 0 w 17"/>
              <a:gd name="T29" fmla="*/ 2147483647 h 17"/>
              <a:gd name="T30" fmla="*/ 2147483647 w 17"/>
              <a:gd name="T31" fmla="*/ 2147483647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7"/>
              <a:gd name="T50" fmla="*/ 17 w 1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7">
                <a:moveTo>
                  <a:pt x="1" y="12"/>
                </a:moveTo>
                <a:lnTo>
                  <a:pt x="1" y="8"/>
                </a:lnTo>
                <a:lnTo>
                  <a:pt x="3" y="5"/>
                </a:lnTo>
                <a:lnTo>
                  <a:pt x="6" y="4"/>
                </a:lnTo>
                <a:lnTo>
                  <a:pt x="9" y="2"/>
                </a:lnTo>
                <a:lnTo>
                  <a:pt x="12" y="1"/>
                </a:lnTo>
                <a:lnTo>
                  <a:pt x="16" y="1"/>
                </a:lnTo>
                <a:lnTo>
                  <a:pt x="16" y="0"/>
                </a:lnTo>
                <a:lnTo>
                  <a:pt x="12" y="0"/>
                </a:lnTo>
                <a:lnTo>
                  <a:pt x="8" y="1"/>
                </a:lnTo>
                <a:lnTo>
                  <a:pt x="6" y="3"/>
                </a:lnTo>
                <a:lnTo>
                  <a:pt x="3" y="4"/>
                </a:lnTo>
                <a:lnTo>
                  <a:pt x="1" y="8"/>
                </a:lnTo>
                <a:lnTo>
                  <a:pt x="0" y="16"/>
                </a:lnTo>
                <a:lnTo>
                  <a:pt x="0" y="12"/>
                </a:lnTo>
                <a:lnTo>
                  <a:pt x="1" y="12"/>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54" name="Freeform 1066"/>
          <p:cNvSpPr>
            <a:spLocks/>
          </p:cNvSpPr>
          <p:nvPr/>
        </p:nvSpPr>
        <p:spPr bwMode="auto">
          <a:xfrm>
            <a:off x="4670425" y="2540000"/>
            <a:ext cx="23813"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0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5"/>
                </a:moveTo>
                <a:lnTo>
                  <a:pt x="8" y="10"/>
                </a:lnTo>
                <a:lnTo>
                  <a:pt x="11" y="10"/>
                </a:lnTo>
                <a:lnTo>
                  <a:pt x="14" y="16"/>
                </a:lnTo>
                <a:lnTo>
                  <a:pt x="16" y="16"/>
                </a:lnTo>
                <a:lnTo>
                  <a:pt x="16" y="10"/>
                </a:lnTo>
                <a:lnTo>
                  <a:pt x="14" y="10"/>
                </a:lnTo>
                <a:lnTo>
                  <a:pt x="11" y="5"/>
                </a:lnTo>
                <a:lnTo>
                  <a:pt x="8" y="5"/>
                </a:lnTo>
                <a:lnTo>
                  <a:pt x="0" y="0"/>
                </a:lnTo>
                <a:lnTo>
                  <a:pt x="0" y="5"/>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55" name="Freeform 1067"/>
          <p:cNvSpPr>
            <a:spLocks/>
          </p:cNvSpPr>
          <p:nvPr/>
        </p:nvSpPr>
        <p:spPr bwMode="auto">
          <a:xfrm>
            <a:off x="4684713" y="2543175"/>
            <a:ext cx="25400" cy="26988"/>
          </a:xfrm>
          <a:custGeom>
            <a:avLst/>
            <a:gdLst>
              <a:gd name="T0" fmla="*/ 0 w 17"/>
              <a:gd name="T1" fmla="*/ 2147483647 h 17"/>
              <a:gd name="T2" fmla="*/ 2147483647 w 17"/>
              <a:gd name="T3" fmla="*/ 2147483647 h 17"/>
              <a:gd name="T4" fmla="*/ 0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0 w 17"/>
              <a:gd name="T15" fmla="*/ 0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
                </a:moveTo>
                <a:lnTo>
                  <a:pt x="1" y="1"/>
                </a:lnTo>
                <a:lnTo>
                  <a:pt x="0" y="1"/>
                </a:lnTo>
                <a:lnTo>
                  <a:pt x="14" y="12"/>
                </a:lnTo>
                <a:lnTo>
                  <a:pt x="14" y="16"/>
                </a:lnTo>
                <a:lnTo>
                  <a:pt x="16" y="16"/>
                </a:lnTo>
                <a:lnTo>
                  <a:pt x="16" y="11"/>
                </a:lnTo>
                <a:lnTo>
                  <a:pt x="0" y="0"/>
                </a:lnTo>
                <a:lnTo>
                  <a:pt x="0" y="1"/>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56" name="Freeform 1068"/>
          <p:cNvSpPr>
            <a:spLocks/>
          </p:cNvSpPr>
          <p:nvPr/>
        </p:nvSpPr>
        <p:spPr bwMode="auto">
          <a:xfrm>
            <a:off x="4699000" y="2560638"/>
            <a:ext cx="23813" cy="26987"/>
          </a:xfrm>
          <a:custGeom>
            <a:avLst/>
            <a:gdLst>
              <a:gd name="T0" fmla="*/ 0 w 17"/>
              <a:gd name="T1" fmla="*/ 2147483647 h 17"/>
              <a:gd name="T2" fmla="*/ 0 w 17"/>
              <a:gd name="T3" fmla="*/ 0 h 17"/>
              <a:gd name="T4" fmla="*/ 2147483647 w 17"/>
              <a:gd name="T5" fmla="*/ 2147483647 h 17"/>
              <a:gd name="T6" fmla="*/ 2147483647 w 17"/>
              <a:gd name="T7" fmla="*/ 2147483647 h 17"/>
              <a:gd name="T8" fmla="*/ 0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0" y="0"/>
                </a:lnTo>
                <a:lnTo>
                  <a:pt x="16" y="16"/>
                </a:lnTo>
                <a:lnTo>
                  <a:pt x="16" y="8"/>
                </a:lnTo>
                <a:lnTo>
                  <a:pt x="0" y="8"/>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57" name="Freeform 1069"/>
          <p:cNvSpPr>
            <a:spLocks/>
          </p:cNvSpPr>
          <p:nvPr/>
        </p:nvSpPr>
        <p:spPr bwMode="auto">
          <a:xfrm>
            <a:off x="4699000" y="2574925"/>
            <a:ext cx="23813" cy="26988"/>
          </a:xfrm>
          <a:custGeom>
            <a:avLst/>
            <a:gdLst>
              <a:gd name="T0" fmla="*/ 2147483647 w 17"/>
              <a:gd name="T1" fmla="*/ 0 h 17"/>
              <a:gd name="T2" fmla="*/ 0 w 17"/>
              <a:gd name="T3" fmla="*/ 0 h 17"/>
              <a:gd name="T4" fmla="*/ 0 w 17"/>
              <a:gd name="T5" fmla="*/ 2147483647 h 17"/>
              <a:gd name="T6" fmla="*/ 2147483647 w 17"/>
              <a:gd name="T7" fmla="*/ 2147483647 h 17"/>
              <a:gd name="T8" fmla="*/ 2147483647 w 17"/>
              <a:gd name="T9" fmla="*/ 2147483647 h 17"/>
              <a:gd name="T10" fmla="*/ 2147483647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0" y="0"/>
                </a:lnTo>
                <a:lnTo>
                  <a:pt x="0" y="16"/>
                </a:lnTo>
                <a:lnTo>
                  <a:pt x="16" y="16"/>
                </a:lnTo>
                <a:lnTo>
                  <a:pt x="16" y="8"/>
                </a:lnTo>
                <a:lnTo>
                  <a:pt x="16" y="0"/>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58" name="Freeform 1070"/>
          <p:cNvSpPr>
            <a:spLocks/>
          </p:cNvSpPr>
          <p:nvPr/>
        </p:nvSpPr>
        <p:spPr bwMode="auto">
          <a:xfrm>
            <a:off x="4699000" y="2581275"/>
            <a:ext cx="23813" cy="26988"/>
          </a:xfrm>
          <a:custGeom>
            <a:avLst/>
            <a:gdLst>
              <a:gd name="T0" fmla="*/ 0 w 17"/>
              <a:gd name="T1" fmla="*/ 2147483647 h 17"/>
              <a:gd name="T2" fmla="*/ 0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4"/>
                </a:moveTo>
                <a:lnTo>
                  <a:pt x="0" y="0"/>
                </a:lnTo>
                <a:lnTo>
                  <a:pt x="8" y="9"/>
                </a:lnTo>
                <a:lnTo>
                  <a:pt x="8" y="12"/>
                </a:lnTo>
                <a:lnTo>
                  <a:pt x="8" y="16"/>
                </a:lnTo>
                <a:lnTo>
                  <a:pt x="16" y="16"/>
                </a:lnTo>
                <a:lnTo>
                  <a:pt x="16" y="12"/>
                </a:lnTo>
                <a:lnTo>
                  <a:pt x="8" y="9"/>
                </a:lnTo>
                <a:lnTo>
                  <a:pt x="8" y="4"/>
                </a:lnTo>
                <a:lnTo>
                  <a:pt x="0" y="4"/>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59" name="Freeform 1071"/>
          <p:cNvSpPr>
            <a:spLocks/>
          </p:cNvSpPr>
          <p:nvPr/>
        </p:nvSpPr>
        <p:spPr bwMode="auto">
          <a:xfrm>
            <a:off x="4700588" y="2606675"/>
            <a:ext cx="23812" cy="26988"/>
          </a:xfrm>
          <a:custGeom>
            <a:avLst/>
            <a:gdLst>
              <a:gd name="T0" fmla="*/ 2147483647 w 17"/>
              <a:gd name="T1" fmla="*/ 0 h 17"/>
              <a:gd name="T2" fmla="*/ 0 w 17"/>
              <a:gd name="T3" fmla="*/ 0 h 17"/>
              <a:gd name="T4" fmla="*/ 0 w 17"/>
              <a:gd name="T5" fmla="*/ 2147483647 h 17"/>
              <a:gd name="T6" fmla="*/ 2147483647 w 17"/>
              <a:gd name="T7" fmla="*/ 2147483647 h 17"/>
              <a:gd name="T8" fmla="*/ 21474836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60" name="Freeform 1072"/>
          <p:cNvSpPr>
            <a:spLocks/>
          </p:cNvSpPr>
          <p:nvPr/>
        </p:nvSpPr>
        <p:spPr bwMode="auto">
          <a:xfrm>
            <a:off x="4700588" y="2608263"/>
            <a:ext cx="23812" cy="26987"/>
          </a:xfrm>
          <a:custGeom>
            <a:avLst/>
            <a:gdLst>
              <a:gd name="T0" fmla="*/ 0 w 17"/>
              <a:gd name="T1" fmla="*/ 2147483647 h 17"/>
              <a:gd name="T2" fmla="*/ 0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6"/>
                </a:moveTo>
                <a:lnTo>
                  <a:pt x="0" y="0"/>
                </a:lnTo>
                <a:lnTo>
                  <a:pt x="16" y="9"/>
                </a:lnTo>
                <a:lnTo>
                  <a:pt x="16" y="16"/>
                </a:lnTo>
                <a:lnTo>
                  <a:pt x="16" y="9"/>
                </a:lnTo>
                <a:lnTo>
                  <a:pt x="16" y="6"/>
                </a:lnTo>
                <a:lnTo>
                  <a:pt x="0" y="6"/>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61" name="Freeform 1073"/>
          <p:cNvSpPr>
            <a:spLocks/>
          </p:cNvSpPr>
          <p:nvPr/>
        </p:nvSpPr>
        <p:spPr bwMode="auto">
          <a:xfrm>
            <a:off x="4702175" y="2617788"/>
            <a:ext cx="25400" cy="26987"/>
          </a:xfrm>
          <a:custGeom>
            <a:avLst/>
            <a:gdLst>
              <a:gd name="T0" fmla="*/ 2147483647 w 18"/>
              <a:gd name="T1" fmla="*/ 0 h 17"/>
              <a:gd name="T2" fmla="*/ 0 w 18"/>
              <a:gd name="T3" fmla="*/ 0 h 17"/>
              <a:gd name="T4" fmla="*/ 0 w 18"/>
              <a:gd name="T5" fmla="*/ 2147483647 h 17"/>
              <a:gd name="T6" fmla="*/ 2147483647 w 18"/>
              <a:gd name="T7" fmla="*/ 2147483647 h 17"/>
              <a:gd name="T8" fmla="*/ 2147483647 w 18"/>
              <a:gd name="T9" fmla="*/ 2147483647 h 17"/>
              <a:gd name="T10" fmla="*/ 2147483647 w 18"/>
              <a:gd name="T11" fmla="*/ 2147483647 h 17"/>
              <a:gd name="T12" fmla="*/ 2147483647 w 18"/>
              <a:gd name="T13" fmla="*/ 2147483647 h 17"/>
              <a:gd name="T14" fmla="*/ 2147483647 w 18"/>
              <a:gd name="T15" fmla="*/ 2147483647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2147483647 w 18"/>
              <a:gd name="T25" fmla="*/ 2147483647 h 17"/>
              <a:gd name="T26" fmla="*/ 2147483647 w 18"/>
              <a:gd name="T27" fmla="*/ 2147483647 h 17"/>
              <a:gd name="T28" fmla="*/ 2147483647 w 18"/>
              <a:gd name="T29" fmla="*/ 2147483647 h 17"/>
              <a:gd name="T30" fmla="*/ 2147483647 w 18"/>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7"/>
              <a:gd name="T50" fmla="*/ 18 w 18"/>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7">
                <a:moveTo>
                  <a:pt x="1" y="0"/>
                </a:moveTo>
                <a:lnTo>
                  <a:pt x="0" y="0"/>
                </a:lnTo>
                <a:lnTo>
                  <a:pt x="0" y="1"/>
                </a:lnTo>
                <a:lnTo>
                  <a:pt x="2" y="7"/>
                </a:lnTo>
                <a:lnTo>
                  <a:pt x="7" y="10"/>
                </a:lnTo>
                <a:lnTo>
                  <a:pt x="9" y="14"/>
                </a:lnTo>
                <a:lnTo>
                  <a:pt x="12" y="14"/>
                </a:lnTo>
                <a:lnTo>
                  <a:pt x="17" y="16"/>
                </a:lnTo>
                <a:lnTo>
                  <a:pt x="17" y="14"/>
                </a:lnTo>
                <a:lnTo>
                  <a:pt x="12" y="14"/>
                </a:lnTo>
                <a:lnTo>
                  <a:pt x="9" y="12"/>
                </a:lnTo>
                <a:lnTo>
                  <a:pt x="7" y="10"/>
                </a:lnTo>
                <a:lnTo>
                  <a:pt x="3" y="7"/>
                </a:lnTo>
                <a:lnTo>
                  <a:pt x="1" y="1"/>
                </a:lnTo>
                <a:lnTo>
                  <a:pt x="1" y="3"/>
                </a:lnTo>
                <a:lnTo>
                  <a:pt x="1" y="0"/>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62" name="Freeform 1074"/>
          <p:cNvSpPr>
            <a:spLocks/>
          </p:cNvSpPr>
          <p:nvPr/>
        </p:nvSpPr>
        <p:spPr bwMode="auto">
          <a:xfrm>
            <a:off x="4811713" y="2559050"/>
            <a:ext cx="1587" cy="26988"/>
          </a:xfrm>
          <a:custGeom>
            <a:avLst/>
            <a:gdLst>
              <a:gd name="T0" fmla="*/ 0 w 1"/>
              <a:gd name="T1" fmla="*/ 0 h 17"/>
              <a:gd name="T2" fmla="*/ 0 w 1"/>
              <a:gd name="T3" fmla="*/ 2147483647 h 17"/>
              <a:gd name="T4" fmla="*/ 0 w 1"/>
              <a:gd name="T5" fmla="*/ 0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6"/>
                </a:lnTo>
                <a:lnTo>
                  <a:pt x="0" y="0"/>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63" name="Freeform 1075"/>
          <p:cNvSpPr>
            <a:spLocks/>
          </p:cNvSpPr>
          <p:nvPr/>
        </p:nvSpPr>
        <p:spPr bwMode="auto">
          <a:xfrm>
            <a:off x="4805363" y="2595563"/>
            <a:ext cx="23812" cy="26987"/>
          </a:xfrm>
          <a:custGeom>
            <a:avLst/>
            <a:gdLst>
              <a:gd name="T0" fmla="*/ 0 w 17"/>
              <a:gd name="T1" fmla="*/ 2147483647 h 17"/>
              <a:gd name="T2" fmla="*/ 0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6"/>
                </a:moveTo>
                <a:lnTo>
                  <a:pt x="0" y="0"/>
                </a:lnTo>
                <a:lnTo>
                  <a:pt x="5" y="12"/>
                </a:lnTo>
                <a:lnTo>
                  <a:pt x="10" y="16"/>
                </a:lnTo>
                <a:lnTo>
                  <a:pt x="16" y="16"/>
                </a:lnTo>
                <a:lnTo>
                  <a:pt x="16" y="12"/>
                </a:lnTo>
                <a:lnTo>
                  <a:pt x="10" y="6"/>
                </a:lnTo>
                <a:lnTo>
                  <a:pt x="5" y="6"/>
                </a:lnTo>
                <a:lnTo>
                  <a:pt x="0" y="6"/>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64" name="Freeform 1076"/>
          <p:cNvSpPr>
            <a:spLocks/>
          </p:cNvSpPr>
          <p:nvPr/>
        </p:nvSpPr>
        <p:spPr bwMode="auto">
          <a:xfrm>
            <a:off x="4806950" y="2606675"/>
            <a:ext cx="23813" cy="26988"/>
          </a:xfrm>
          <a:custGeom>
            <a:avLst/>
            <a:gdLst>
              <a:gd name="T0" fmla="*/ 0 w 17"/>
              <a:gd name="T1" fmla="*/ 2147483647 h 17"/>
              <a:gd name="T2" fmla="*/ 2147483647 w 17"/>
              <a:gd name="T3" fmla="*/ 2147483647 h 17"/>
              <a:gd name="T4" fmla="*/ 2147483647 w 17"/>
              <a:gd name="T5" fmla="*/ 0 h 17"/>
              <a:gd name="T6" fmla="*/ 2147483647 w 17"/>
              <a:gd name="T7" fmla="*/ 0 h 17"/>
              <a:gd name="T8" fmla="*/ 2147483647 w 17"/>
              <a:gd name="T9" fmla="*/ 2147483647 h 17"/>
              <a:gd name="T10" fmla="*/ 0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16" y="16"/>
                </a:lnTo>
                <a:lnTo>
                  <a:pt x="16" y="0"/>
                </a:lnTo>
                <a:lnTo>
                  <a:pt x="8" y="0"/>
                </a:lnTo>
                <a:lnTo>
                  <a:pt x="8" y="16"/>
                </a:lnTo>
                <a:lnTo>
                  <a:pt x="0" y="16"/>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65" name="Freeform 1077"/>
          <p:cNvSpPr>
            <a:spLocks/>
          </p:cNvSpPr>
          <p:nvPr/>
        </p:nvSpPr>
        <p:spPr bwMode="auto">
          <a:xfrm>
            <a:off x="4808538" y="2606675"/>
            <a:ext cx="23812" cy="26988"/>
          </a:xfrm>
          <a:custGeom>
            <a:avLst/>
            <a:gdLst>
              <a:gd name="T0" fmla="*/ 2147483647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0 h 17"/>
              <a:gd name="T24" fmla="*/ 2147483647 w 17"/>
              <a:gd name="T25" fmla="*/ 0 h 17"/>
              <a:gd name="T26" fmla="*/ 2147483647 w 1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5" y="1"/>
                </a:moveTo>
                <a:lnTo>
                  <a:pt x="0" y="5"/>
                </a:lnTo>
                <a:lnTo>
                  <a:pt x="5" y="8"/>
                </a:lnTo>
                <a:lnTo>
                  <a:pt x="10" y="10"/>
                </a:lnTo>
                <a:lnTo>
                  <a:pt x="10" y="13"/>
                </a:lnTo>
                <a:lnTo>
                  <a:pt x="10" y="16"/>
                </a:lnTo>
                <a:lnTo>
                  <a:pt x="16" y="16"/>
                </a:lnTo>
                <a:lnTo>
                  <a:pt x="10" y="13"/>
                </a:lnTo>
                <a:lnTo>
                  <a:pt x="10" y="10"/>
                </a:lnTo>
                <a:lnTo>
                  <a:pt x="10" y="8"/>
                </a:lnTo>
                <a:lnTo>
                  <a:pt x="5" y="5"/>
                </a:lnTo>
                <a:lnTo>
                  <a:pt x="10" y="0"/>
                </a:lnTo>
                <a:lnTo>
                  <a:pt x="5" y="0"/>
                </a:lnTo>
                <a:lnTo>
                  <a:pt x="5" y="1"/>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66" name="Freeform 1078"/>
          <p:cNvSpPr>
            <a:spLocks/>
          </p:cNvSpPr>
          <p:nvPr/>
        </p:nvSpPr>
        <p:spPr bwMode="auto">
          <a:xfrm>
            <a:off x="4448175" y="2997200"/>
            <a:ext cx="400050" cy="234950"/>
          </a:xfrm>
          <a:custGeom>
            <a:avLst/>
            <a:gdLst>
              <a:gd name="T0" fmla="*/ 2147483647 w 284"/>
              <a:gd name="T1" fmla="*/ 2147483647 h 148"/>
              <a:gd name="T2" fmla="*/ 2147483647 w 284"/>
              <a:gd name="T3" fmla="*/ 2147483647 h 148"/>
              <a:gd name="T4" fmla="*/ 2147483647 w 284"/>
              <a:gd name="T5" fmla="*/ 2147483647 h 148"/>
              <a:gd name="T6" fmla="*/ 0 w 284"/>
              <a:gd name="T7" fmla="*/ 2147483647 h 148"/>
              <a:gd name="T8" fmla="*/ 2147483647 w 284"/>
              <a:gd name="T9" fmla="*/ 2147483647 h 148"/>
              <a:gd name="T10" fmla="*/ 2147483647 w 284"/>
              <a:gd name="T11" fmla="*/ 2147483647 h 148"/>
              <a:gd name="T12" fmla="*/ 2147483647 w 284"/>
              <a:gd name="T13" fmla="*/ 2147483647 h 148"/>
              <a:gd name="T14" fmla="*/ 2147483647 w 284"/>
              <a:gd name="T15" fmla="*/ 0 h 148"/>
              <a:gd name="T16" fmla="*/ 2147483647 w 284"/>
              <a:gd name="T17" fmla="*/ 2147483647 h 148"/>
              <a:gd name="T18" fmla="*/ 2147483647 w 284"/>
              <a:gd name="T19" fmla="*/ 2147483647 h 148"/>
              <a:gd name="T20" fmla="*/ 2147483647 w 284"/>
              <a:gd name="T21" fmla="*/ 2147483647 h 148"/>
              <a:gd name="T22" fmla="*/ 2147483647 w 284"/>
              <a:gd name="T23" fmla="*/ 2147483647 h 148"/>
              <a:gd name="T24" fmla="*/ 2147483647 w 284"/>
              <a:gd name="T25" fmla="*/ 2147483647 h 148"/>
              <a:gd name="T26" fmla="*/ 2147483647 w 284"/>
              <a:gd name="T27" fmla="*/ 2147483647 h 148"/>
              <a:gd name="T28" fmla="*/ 2147483647 w 284"/>
              <a:gd name="T29" fmla="*/ 2147483647 h 148"/>
              <a:gd name="T30" fmla="*/ 2147483647 w 284"/>
              <a:gd name="T31" fmla="*/ 2147483647 h 148"/>
              <a:gd name="T32" fmla="*/ 2147483647 w 284"/>
              <a:gd name="T33" fmla="*/ 2147483647 h 148"/>
              <a:gd name="T34" fmla="*/ 2147483647 w 284"/>
              <a:gd name="T35" fmla="*/ 2147483647 h 148"/>
              <a:gd name="T36" fmla="*/ 2147483647 w 284"/>
              <a:gd name="T37" fmla="*/ 2147483647 h 148"/>
              <a:gd name="T38" fmla="*/ 2147483647 w 284"/>
              <a:gd name="T39" fmla="*/ 2147483647 h 148"/>
              <a:gd name="T40" fmla="*/ 2147483647 w 284"/>
              <a:gd name="T41" fmla="*/ 2147483647 h 148"/>
              <a:gd name="T42" fmla="*/ 2147483647 w 284"/>
              <a:gd name="T43" fmla="*/ 2147483647 h 148"/>
              <a:gd name="T44" fmla="*/ 2147483647 w 284"/>
              <a:gd name="T45" fmla="*/ 2147483647 h 148"/>
              <a:gd name="T46" fmla="*/ 2147483647 w 284"/>
              <a:gd name="T47" fmla="*/ 2147483647 h 148"/>
              <a:gd name="T48" fmla="*/ 2147483647 w 284"/>
              <a:gd name="T49" fmla="*/ 2147483647 h 148"/>
              <a:gd name="T50" fmla="*/ 2147483647 w 284"/>
              <a:gd name="T51" fmla="*/ 2147483647 h 148"/>
              <a:gd name="T52" fmla="*/ 2147483647 w 284"/>
              <a:gd name="T53" fmla="*/ 2147483647 h 148"/>
              <a:gd name="T54" fmla="*/ 2147483647 w 284"/>
              <a:gd name="T55" fmla="*/ 2147483647 h 148"/>
              <a:gd name="T56" fmla="*/ 2147483647 w 284"/>
              <a:gd name="T57" fmla="*/ 2147483647 h 148"/>
              <a:gd name="T58" fmla="*/ 2147483647 w 284"/>
              <a:gd name="T59" fmla="*/ 2147483647 h 148"/>
              <a:gd name="T60" fmla="*/ 2147483647 w 284"/>
              <a:gd name="T61" fmla="*/ 2147483647 h 148"/>
              <a:gd name="T62" fmla="*/ 2147483647 w 284"/>
              <a:gd name="T63" fmla="*/ 2147483647 h 148"/>
              <a:gd name="T64" fmla="*/ 2147483647 w 284"/>
              <a:gd name="T65" fmla="*/ 2147483647 h 148"/>
              <a:gd name="T66" fmla="*/ 2147483647 w 284"/>
              <a:gd name="T67" fmla="*/ 2147483647 h 148"/>
              <a:gd name="T68" fmla="*/ 2147483647 w 284"/>
              <a:gd name="T69" fmla="*/ 2147483647 h 148"/>
              <a:gd name="T70" fmla="*/ 2147483647 w 284"/>
              <a:gd name="T71" fmla="*/ 2147483647 h 148"/>
              <a:gd name="T72" fmla="*/ 2147483647 w 284"/>
              <a:gd name="T73" fmla="*/ 2147483647 h 148"/>
              <a:gd name="T74" fmla="*/ 2147483647 w 284"/>
              <a:gd name="T75" fmla="*/ 2147483647 h 148"/>
              <a:gd name="T76" fmla="*/ 2147483647 w 284"/>
              <a:gd name="T77" fmla="*/ 2147483647 h 148"/>
              <a:gd name="T78" fmla="*/ 2147483647 w 284"/>
              <a:gd name="T79" fmla="*/ 2147483647 h 148"/>
              <a:gd name="T80" fmla="*/ 2147483647 w 284"/>
              <a:gd name="T81" fmla="*/ 2147483647 h 148"/>
              <a:gd name="T82" fmla="*/ 2147483647 w 284"/>
              <a:gd name="T83" fmla="*/ 2147483647 h 1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4"/>
              <a:gd name="T127" fmla="*/ 0 h 148"/>
              <a:gd name="T128" fmla="*/ 284 w 284"/>
              <a:gd name="T129" fmla="*/ 148 h 1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4" h="148">
                <a:moveTo>
                  <a:pt x="1" y="137"/>
                </a:moveTo>
                <a:lnTo>
                  <a:pt x="1" y="127"/>
                </a:lnTo>
                <a:lnTo>
                  <a:pt x="1" y="118"/>
                </a:lnTo>
                <a:lnTo>
                  <a:pt x="1" y="109"/>
                </a:lnTo>
                <a:lnTo>
                  <a:pt x="1" y="99"/>
                </a:lnTo>
                <a:lnTo>
                  <a:pt x="1" y="91"/>
                </a:lnTo>
                <a:lnTo>
                  <a:pt x="1" y="83"/>
                </a:lnTo>
                <a:lnTo>
                  <a:pt x="1" y="76"/>
                </a:lnTo>
                <a:lnTo>
                  <a:pt x="1" y="69"/>
                </a:lnTo>
                <a:lnTo>
                  <a:pt x="1" y="65"/>
                </a:lnTo>
                <a:lnTo>
                  <a:pt x="0" y="61"/>
                </a:lnTo>
                <a:lnTo>
                  <a:pt x="0" y="59"/>
                </a:lnTo>
                <a:lnTo>
                  <a:pt x="0" y="58"/>
                </a:lnTo>
                <a:lnTo>
                  <a:pt x="1" y="47"/>
                </a:lnTo>
                <a:lnTo>
                  <a:pt x="4" y="38"/>
                </a:lnTo>
                <a:lnTo>
                  <a:pt x="10" y="30"/>
                </a:lnTo>
                <a:lnTo>
                  <a:pt x="16" y="23"/>
                </a:lnTo>
                <a:lnTo>
                  <a:pt x="23" y="17"/>
                </a:lnTo>
                <a:lnTo>
                  <a:pt x="30" y="12"/>
                </a:lnTo>
                <a:lnTo>
                  <a:pt x="37" y="8"/>
                </a:lnTo>
                <a:lnTo>
                  <a:pt x="44" y="5"/>
                </a:lnTo>
                <a:lnTo>
                  <a:pt x="51" y="3"/>
                </a:lnTo>
                <a:lnTo>
                  <a:pt x="55" y="1"/>
                </a:lnTo>
                <a:lnTo>
                  <a:pt x="59" y="0"/>
                </a:lnTo>
                <a:lnTo>
                  <a:pt x="67" y="0"/>
                </a:lnTo>
                <a:lnTo>
                  <a:pt x="77" y="0"/>
                </a:lnTo>
                <a:lnTo>
                  <a:pt x="89" y="1"/>
                </a:lnTo>
                <a:lnTo>
                  <a:pt x="101" y="2"/>
                </a:lnTo>
                <a:lnTo>
                  <a:pt x="115" y="4"/>
                </a:lnTo>
                <a:lnTo>
                  <a:pt x="128" y="5"/>
                </a:lnTo>
                <a:lnTo>
                  <a:pt x="141" y="6"/>
                </a:lnTo>
                <a:lnTo>
                  <a:pt x="153" y="8"/>
                </a:lnTo>
                <a:lnTo>
                  <a:pt x="163" y="9"/>
                </a:lnTo>
                <a:lnTo>
                  <a:pt x="171" y="10"/>
                </a:lnTo>
                <a:lnTo>
                  <a:pt x="176" y="11"/>
                </a:lnTo>
                <a:lnTo>
                  <a:pt x="178" y="11"/>
                </a:lnTo>
                <a:lnTo>
                  <a:pt x="190" y="11"/>
                </a:lnTo>
                <a:lnTo>
                  <a:pt x="201" y="11"/>
                </a:lnTo>
                <a:lnTo>
                  <a:pt x="212" y="11"/>
                </a:lnTo>
                <a:lnTo>
                  <a:pt x="221" y="12"/>
                </a:lnTo>
                <a:lnTo>
                  <a:pt x="230" y="12"/>
                </a:lnTo>
                <a:lnTo>
                  <a:pt x="238" y="12"/>
                </a:lnTo>
                <a:lnTo>
                  <a:pt x="245" y="12"/>
                </a:lnTo>
                <a:lnTo>
                  <a:pt x="251" y="12"/>
                </a:lnTo>
                <a:lnTo>
                  <a:pt x="256" y="13"/>
                </a:lnTo>
                <a:lnTo>
                  <a:pt x="260" y="13"/>
                </a:lnTo>
                <a:lnTo>
                  <a:pt x="262" y="13"/>
                </a:lnTo>
                <a:lnTo>
                  <a:pt x="263" y="13"/>
                </a:lnTo>
                <a:lnTo>
                  <a:pt x="271" y="14"/>
                </a:lnTo>
                <a:lnTo>
                  <a:pt x="277" y="15"/>
                </a:lnTo>
                <a:lnTo>
                  <a:pt x="281" y="17"/>
                </a:lnTo>
                <a:lnTo>
                  <a:pt x="283" y="20"/>
                </a:lnTo>
                <a:lnTo>
                  <a:pt x="283" y="23"/>
                </a:lnTo>
                <a:lnTo>
                  <a:pt x="283" y="26"/>
                </a:lnTo>
                <a:lnTo>
                  <a:pt x="281" y="29"/>
                </a:lnTo>
                <a:lnTo>
                  <a:pt x="279" y="32"/>
                </a:lnTo>
                <a:lnTo>
                  <a:pt x="277" y="34"/>
                </a:lnTo>
                <a:lnTo>
                  <a:pt x="275" y="36"/>
                </a:lnTo>
                <a:lnTo>
                  <a:pt x="274" y="38"/>
                </a:lnTo>
                <a:lnTo>
                  <a:pt x="270" y="40"/>
                </a:lnTo>
                <a:lnTo>
                  <a:pt x="268" y="42"/>
                </a:lnTo>
                <a:lnTo>
                  <a:pt x="265" y="43"/>
                </a:lnTo>
                <a:lnTo>
                  <a:pt x="263" y="45"/>
                </a:lnTo>
                <a:lnTo>
                  <a:pt x="261" y="46"/>
                </a:lnTo>
                <a:lnTo>
                  <a:pt x="259" y="48"/>
                </a:lnTo>
                <a:lnTo>
                  <a:pt x="257" y="50"/>
                </a:lnTo>
                <a:lnTo>
                  <a:pt x="256" y="51"/>
                </a:lnTo>
                <a:lnTo>
                  <a:pt x="255" y="52"/>
                </a:lnTo>
                <a:lnTo>
                  <a:pt x="255" y="53"/>
                </a:lnTo>
                <a:lnTo>
                  <a:pt x="254" y="54"/>
                </a:lnTo>
                <a:lnTo>
                  <a:pt x="236" y="67"/>
                </a:lnTo>
                <a:lnTo>
                  <a:pt x="231" y="68"/>
                </a:lnTo>
                <a:lnTo>
                  <a:pt x="227" y="69"/>
                </a:lnTo>
                <a:lnTo>
                  <a:pt x="223" y="69"/>
                </a:lnTo>
                <a:lnTo>
                  <a:pt x="221" y="70"/>
                </a:lnTo>
                <a:lnTo>
                  <a:pt x="218" y="72"/>
                </a:lnTo>
                <a:lnTo>
                  <a:pt x="216" y="74"/>
                </a:lnTo>
                <a:lnTo>
                  <a:pt x="214" y="75"/>
                </a:lnTo>
                <a:lnTo>
                  <a:pt x="213" y="77"/>
                </a:lnTo>
                <a:lnTo>
                  <a:pt x="212" y="78"/>
                </a:lnTo>
                <a:lnTo>
                  <a:pt x="212" y="79"/>
                </a:lnTo>
                <a:lnTo>
                  <a:pt x="210" y="83"/>
                </a:lnTo>
                <a:lnTo>
                  <a:pt x="206" y="87"/>
                </a:lnTo>
                <a:lnTo>
                  <a:pt x="203" y="90"/>
                </a:lnTo>
                <a:lnTo>
                  <a:pt x="199" y="92"/>
                </a:lnTo>
                <a:lnTo>
                  <a:pt x="195" y="95"/>
                </a:lnTo>
                <a:lnTo>
                  <a:pt x="191" y="97"/>
                </a:lnTo>
                <a:lnTo>
                  <a:pt x="187" y="97"/>
                </a:lnTo>
                <a:lnTo>
                  <a:pt x="184" y="99"/>
                </a:lnTo>
                <a:lnTo>
                  <a:pt x="181" y="99"/>
                </a:lnTo>
                <a:lnTo>
                  <a:pt x="178" y="100"/>
                </a:lnTo>
                <a:lnTo>
                  <a:pt x="177" y="101"/>
                </a:lnTo>
                <a:lnTo>
                  <a:pt x="176" y="101"/>
                </a:lnTo>
                <a:lnTo>
                  <a:pt x="169" y="105"/>
                </a:lnTo>
                <a:lnTo>
                  <a:pt x="161" y="108"/>
                </a:lnTo>
                <a:lnTo>
                  <a:pt x="153" y="112"/>
                </a:lnTo>
                <a:lnTo>
                  <a:pt x="145" y="116"/>
                </a:lnTo>
                <a:lnTo>
                  <a:pt x="137" y="119"/>
                </a:lnTo>
                <a:lnTo>
                  <a:pt x="130" y="122"/>
                </a:lnTo>
                <a:lnTo>
                  <a:pt x="123" y="125"/>
                </a:lnTo>
                <a:lnTo>
                  <a:pt x="117" y="127"/>
                </a:lnTo>
                <a:lnTo>
                  <a:pt x="111" y="129"/>
                </a:lnTo>
                <a:lnTo>
                  <a:pt x="108" y="131"/>
                </a:lnTo>
                <a:lnTo>
                  <a:pt x="105" y="132"/>
                </a:lnTo>
                <a:lnTo>
                  <a:pt x="104" y="132"/>
                </a:lnTo>
                <a:lnTo>
                  <a:pt x="100" y="134"/>
                </a:lnTo>
                <a:lnTo>
                  <a:pt x="94" y="136"/>
                </a:lnTo>
                <a:lnTo>
                  <a:pt x="87" y="138"/>
                </a:lnTo>
                <a:lnTo>
                  <a:pt x="81" y="140"/>
                </a:lnTo>
                <a:lnTo>
                  <a:pt x="74" y="141"/>
                </a:lnTo>
                <a:lnTo>
                  <a:pt x="67" y="143"/>
                </a:lnTo>
                <a:lnTo>
                  <a:pt x="61" y="144"/>
                </a:lnTo>
                <a:lnTo>
                  <a:pt x="55" y="145"/>
                </a:lnTo>
                <a:lnTo>
                  <a:pt x="50" y="146"/>
                </a:lnTo>
                <a:lnTo>
                  <a:pt x="46" y="147"/>
                </a:lnTo>
                <a:lnTo>
                  <a:pt x="43" y="147"/>
                </a:lnTo>
                <a:lnTo>
                  <a:pt x="42" y="147"/>
                </a:lnTo>
                <a:lnTo>
                  <a:pt x="38" y="147"/>
                </a:lnTo>
                <a:lnTo>
                  <a:pt x="33" y="146"/>
                </a:lnTo>
                <a:lnTo>
                  <a:pt x="28" y="145"/>
                </a:lnTo>
                <a:lnTo>
                  <a:pt x="23" y="143"/>
                </a:lnTo>
                <a:lnTo>
                  <a:pt x="19" y="143"/>
                </a:lnTo>
                <a:lnTo>
                  <a:pt x="15" y="142"/>
                </a:lnTo>
                <a:lnTo>
                  <a:pt x="11" y="141"/>
                </a:lnTo>
                <a:lnTo>
                  <a:pt x="8" y="139"/>
                </a:lnTo>
                <a:lnTo>
                  <a:pt x="5" y="138"/>
                </a:lnTo>
                <a:lnTo>
                  <a:pt x="3" y="138"/>
                </a:lnTo>
                <a:lnTo>
                  <a:pt x="1" y="137"/>
                </a:lnTo>
              </a:path>
            </a:pathLst>
          </a:custGeom>
          <a:solidFill>
            <a:srgbClr val="993300"/>
          </a:solidFill>
          <a:ln w="12700" cap="rnd">
            <a:solidFill>
              <a:srgbClr val="00FFFF"/>
            </a:solid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67" name="Freeform 1079"/>
          <p:cNvSpPr>
            <a:spLocks/>
          </p:cNvSpPr>
          <p:nvPr/>
        </p:nvSpPr>
        <p:spPr bwMode="auto">
          <a:xfrm>
            <a:off x="4468813" y="3189288"/>
            <a:ext cx="1587" cy="46037"/>
          </a:xfrm>
          <a:custGeom>
            <a:avLst/>
            <a:gdLst>
              <a:gd name="T0" fmla="*/ 0 w 1"/>
              <a:gd name="T1" fmla="*/ 2147483647 h 29"/>
              <a:gd name="T2" fmla="*/ 0 w 1"/>
              <a:gd name="T3" fmla="*/ 0 h 29"/>
              <a:gd name="T4" fmla="*/ 0 w 1"/>
              <a:gd name="T5" fmla="*/ 2147483647 h 29"/>
              <a:gd name="T6" fmla="*/ 0 60000 65536"/>
              <a:gd name="T7" fmla="*/ 0 60000 65536"/>
              <a:gd name="T8" fmla="*/ 0 60000 65536"/>
              <a:gd name="T9" fmla="*/ 0 w 1"/>
              <a:gd name="T10" fmla="*/ 0 h 29"/>
              <a:gd name="T11" fmla="*/ 1 w 1"/>
              <a:gd name="T12" fmla="*/ 29 h 29"/>
            </a:gdLst>
            <a:ahLst/>
            <a:cxnLst>
              <a:cxn ang="T6">
                <a:pos x="T0" y="T1"/>
              </a:cxn>
              <a:cxn ang="T7">
                <a:pos x="T2" y="T3"/>
              </a:cxn>
              <a:cxn ang="T8">
                <a:pos x="T4" y="T5"/>
              </a:cxn>
            </a:cxnLst>
            <a:rect l="T9" t="T10" r="T11" b="T12"/>
            <a:pathLst>
              <a:path w="1" h="29">
                <a:moveTo>
                  <a:pt x="0" y="28"/>
                </a:moveTo>
                <a:lnTo>
                  <a:pt x="0" y="0"/>
                </a:lnTo>
                <a:lnTo>
                  <a:pt x="0" y="28"/>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68" name="Freeform 1080"/>
          <p:cNvSpPr>
            <a:spLocks/>
          </p:cNvSpPr>
          <p:nvPr/>
        </p:nvSpPr>
        <p:spPr bwMode="auto">
          <a:xfrm>
            <a:off x="4468813" y="3173413"/>
            <a:ext cx="1587" cy="30162"/>
          </a:xfrm>
          <a:custGeom>
            <a:avLst/>
            <a:gdLst>
              <a:gd name="T0" fmla="*/ 0 w 1"/>
              <a:gd name="T1" fmla="*/ 2147483647 h 19"/>
              <a:gd name="T2" fmla="*/ 0 w 1"/>
              <a:gd name="T3" fmla="*/ 2147483647 h 19"/>
              <a:gd name="T4" fmla="*/ 0 w 1"/>
              <a:gd name="T5" fmla="*/ 0 h 19"/>
              <a:gd name="T6" fmla="*/ 0 w 1"/>
              <a:gd name="T7" fmla="*/ 2147483647 h 19"/>
              <a:gd name="T8" fmla="*/ 0 60000 65536"/>
              <a:gd name="T9" fmla="*/ 0 60000 65536"/>
              <a:gd name="T10" fmla="*/ 0 60000 65536"/>
              <a:gd name="T11" fmla="*/ 0 60000 65536"/>
              <a:gd name="T12" fmla="*/ 0 w 1"/>
              <a:gd name="T13" fmla="*/ 0 h 19"/>
              <a:gd name="T14" fmla="*/ 1 w 1"/>
              <a:gd name="T15" fmla="*/ 19 h 19"/>
            </a:gdLst>
            <a:ahLst/>
            <a:cxnLst>
              <a:cxn ang="T8">
                <a:pos x="T0" y="T1"/>
              </a:cxn>
              <a:cxn ang="T9">
                <a:pos x="T2" y="T3"/>
              </a:cxn>
              <a:cxn ang="T10">
                <a:pos x="T4" y="T5"/>
              </a:cxn>
              <a:cxn ang="T11">
                <a:pos x="T6" y="T7"/>
              </a:cxn>
            </a:cxnLst>
            <a:rect l="T12" t="T13" r="T14" b="T15"/>
            <a:pathLst>
              <a:path w="1" h="19">
                <a:moveTo>
                  <a:pt x="0" y="9"/>
                </a:moveTo>
                <a:lnTo>
                  <a:pt x="0" y="18"/>
                </a:lnTo>
                <a:lnTo>
                  <a:pt x="0" y="0"/>
                </a:lnTo>
                <a:lnTo>
                  <a:pt x="0" y="9"/>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69" name="Freeform 1081"/>
          <p:cNvSpPr>
            <a:spLocks/>
          </p:cNvSpPr>
          <p:nvPr/>
        </p:nvSpPr>
        <p:spPr bwMode="auto">
          <a:xfrm>
            <a:off x="4467225" y="3143250"/>
            <a:ext cx="23813" cy="28575"/>
          </a:xfrm>
          <a:custGeom>
            <a:avLst/>
            <a:gdLst>
              <a:gd name="T0" fmla="*/ 2147483647 w 17"/>
              <a:gd name="T1" fmla="*/ 2147483647 h 18"/>
              <a:gd name="T2" fmla="*/ 2147483647 w 17"/>
              <a:gd name="T3" fmla="*/ 0 h 18"/>
              <a:gd name="T4" fmla="*/ 0 w 17"/>
              <a:gd name="T5" fmla="*/ 0 h 18"/>
              <a:gd name="T6" fmla="*/ 0 w 17"/>
              <a:gd name="T7" fmla="*/ 2147483647 h 18"/>
              <a:gd name="T8" fmla="*/ 2147483647 w 17"/>
              <a:gd name="T9" fmla="*/ 2147483647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6" y="17"/>
                </a:moveTo>
                <a:lnTo>
                  <a:pt x="16" y="0"/>
                </a:lnTo>
                <a:lnTo>
                  <a:pt x="0" y="0"/>
                </a:lnTo>
                <a:lnTo>
                  <a:pt x="0" y="8"/>
                </a:lnTo>
                <a:lnTo>
                  <a:pt x="16" y="17"/>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70" name="Freeform 1082"/>
          <p:cNvSpPr>
            <a:spLocks/>
          </p:cNvSpPr>
          <p:nvPr/>
        </p:nvSpPr>
        <p:spPr bwMode="auto">
          <a:xfrm>
            <a:off x="4467225" y="3130550"/>
            <a:ext cx="23813" cy="26988"/>
          </a:xfrm>
          <a:custGeom>
            <a:avLst/>
            <a:gdLst>
              <a:gd name="T0" fmla="*/ 2147483647 w 17"/>
              <a:gd name="T1" fmla="*/ 2147483647 h 17"/>
              <a:gd name="T2" fmla="*/ 2147483647 w 17"/>
              <a:gd name="T3" fmla="*/ 2147483647 h 17"/>
              <a:gd name="T4" fmla="*/ 2147483647 w 17"/>
              <a:gd name="T5" fmla="*/ 0 h 17"/>
              <a:gd name="T6" fmla="*/ 0 w 17"/>
              <a:gd name="T7" fmla="*/ 0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16"/>
                </a:lnTo>
                <a:lnTo>
                  <a:pt x="16" y="0"/>
                </a:lnTo>
                <a:lnTo>
                  <a:pt x="0" y="0"/>
                </a:lnTo>
                <a:lnTo>
                  <a:pt x="16" y="8"/>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71" name="Freeform 1083"/>
          <p:cNvSpPr>
            <a:spLocks/>
          </p:cNvSpPr>
          <p:nvPr/>
        </p:nvSpPr>
        <p:spPr bwMode="auto">
          <a:xfrm>
            <a:off x="4467225" y="3111500"/>
            <a:ext cx="23813" cy="26988"/>
          </a:xfrm>
          <a:custGeom>
            <a:avLst/>
            <a:gdLst>
              <a:gd name="T0" fmla="*/ 2147483647 w 17"/>
              <a:gd name="T1" fmla="*/ 2147483647 h 17"/>
              <a:gd name="T2" fmla="*/ 2147483647 w 17"/>
              <a:gd name="T3" fmla="*/ 0 h 17"/>
              <a:gd name="T4" fmla="*/ 0 w 17"/>
              <a:gd name="T5" fmla="*/ 0 h 17"/>
              <a:gd name="T6" fmla="*/ 0 w 17"/>
              <a:gd name="T7" fmla="*/ 2147483647 h 17"/>
              <a:gd name="T8" fmla="*/ 0 w 17"/>
              <a:gd name="T9" fmla="*/ 2147483647 h 17"/>
              <a:gd name="T10" fmla="*/ 2147483647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0"/>
                </a:lnTo>
                <a:lnTo>
                  <a:pt x="0" y="0"/>
                </a:lnTo>
                <a:lnTo>
                  <a:pt x="0" y="7"/>
                </a:lnTo>
                <a:lnTo>
                  <a:pt x="0" y="16"/>
                </a:lnTo>
                <a:lnTo>
                  <a:pt x="16" y="16"/>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72" name="Freeform 1084"/>
          <p:cNvSpPr>
            <a:spLocks/>
          </p:cNvSpPr>
          <p:nvPr/>
        </p:nvSpPr>
        <p:spPr bwMode="auto">
          <a:xfrm>
            <a:off x="4467225" y="3105150"/>
            <a:ext cx="23813" cy="26988"/>
          </a:xfrm>
          <a:custGeom>
            <a:avLst/>
            <a:gdLst>
              <a:gd name="T0" fmla="*/ 2147483647 w 17"/>
              <a:gd name="T1" fmla="*/ 2147483647 h 17"/>
              <a:gd name="T2" fmla="*/ 2147483647 w 17"/>
              <a:gd name="T3" fmla="*/ 2147483647 h 17"/>
              <a:gd name="T4" fmla="*/ 2147483647 w 17"/>
              <a:gd name="T5" fmla="*/ 0 h 17"/>
              <a:gd name="T6" fmla="*/ 0 w 17"/>
              <a:gd name="T7" fmla="*/ 0 h 17"/>
              <a:gd name="T8" fmla="*/ 0 w 17"/>
              <a:gd name="T9" fmla="*/ 2147483647 h 17"/>
              <a:gd name="T10" fmla="*/ 2147483647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9"/>
                </a:moveTo>
                <a:lnTo>
                  <a:pt x="16" y="16"/>
                </a:lnTo>
                <a:lnTo>
                  <a:pt x="16" y="0"/>
                </a:lnTo>
                <a:lnTo>
                  <a:pt x="0" y="0"/>
                </a:lnTo>
                <a:lnTo>
                  <a:pt x="0" y="9"/>
                </a:lnTo>
                <a:lnTo>
                  <a:pt x="16" y="9"/>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73" name="Freeform 1085"/>
          <p:cNvSpPr>
            <a:spLocks/>
          </p:cNvSpPr>
          <p:nvPr/>
        </p:nvSpPr>
        <p:spPr bwMode="auto">
          <a:xfrm>
            <a:off x="4465638" y="2997200"/>
            <a:ext cx="85725" cy="98425"/>
          </a:xfrm>
          <a:custGeom>
            <a:avLst/>
            <a:gdLst>
              <a:gd name="T0" fmla="*/ 2147483647 w 61"/>
              <a:gd name="T1" fmla="*/ 2147483647 h 62"/>
              <a:gd name="T2" fmla="*/ 2147483647 w 61"/>
              <a:gd name="T3" fmla="*/ 2147483647 h 62"/>
              <a:gd name="T4" fmla="*/ 2147483647 w 61"/>
              <a:gd name="T5" fmla="*/ 2147483647 h 62"/>
              <a:gd name="T6" fmla="*/ 2147483647 w 61"/>
              <a:gd name="T7" fmla="*/ 2147483647 h 62"/>
              <a:gd name="T8" fmla="*/ 2147483647 w 61"/>
              <a:gd name="T9" fmla="*/ 2147483647 h 62"/>
              <a:gd name="T10" fmla="*/ 2147483647 w 61"/>
              <a:gd name="T11" fmla="*/ 2147483647 h 62"/>
              <a:gd name="T12" fmla="*/ 2147483647 w 61"/>
              <a:gd name="T13" fmla="*/ 2147483647 h 62"/>
              <a:gd name="T14" fmla="*/ 2147483647 w 61"/>
              <a:gd name="T15" fmla="*/ 2147483647 h 62"/>
              <a:gd name="T16" fmla="*/ 2147483647 w 61"/>
              <a:gd name="T17" fmla="*/ 2147483647 h 62"/>
              <a:gd name="T18" fmla="*/ 2147483647 w 61"/>
              <a:gd name="T19" fmla="*/ 2147483647 h 62"/>
              <a:gd name="T20" fmla="*/ 2147483647 w 61"/>
              <a:gd name="T21" fmla="*/ 2147483647 h 62"/>
              <a:gd name="T22" fmla="*/ 2147483647 w 61"/>
              <a:gd name="T23" fmla="*/ 2147483647 h 62"/>
              <a:gd name="T24" fmla="*/ 2147483647 w 61"/>
              <a:gd name="T25" fmla="*/ 2147483647 h 62"/>
              <a:gd name="T26" fmla="*/ 2147483647 w 61"/>
              <a:gd name="T27" fmla="*/ 2147483647 h 62"/>
              <a:gd name="T28" fmla="*/ 2147483647 w 61"/>
              <a:gd name="T29" fmla="*/ 0 h 62"/>
              <a:gd name="T30" fmla="*/ 2147483647 w 61"/>
              <a:gd name="T31" fmla="*/ 2147483647 h 62"/>
              <a:gd name="T32" fmla="*/ 2147483647 w 61"/>
              <a:gd name="T33" fmla="*/ 2147483647 h 62"/>
              <a:gd name="T34" fmla="*/ 2147483647 w 61"/>
              <a:gd name="T35" fmla="*/ 2147483647 h 62"/>
              <a:gd name="T36" fmla="*/ 2147483647 w 61"/>
              <a:gd name="T37" fmla="*/ 2147483647 h 62"/>
              <a:gd name="T38" fmla="*/ 2147483647 w 61"/>
              <a:gd name="T39" fmla="*/ 2147483647 h 62"/>
              <a:gd name="T40" fmla="*/ 2147483647 w 61"/>
              <a:gd name="T41" fmla="*/ 2147483647 h 62"/>
              <a:gd name="T42" fmla="*/ 2147483647 w 61"/>
              <a:gd name="T43" fmla="*/ 2147483647 h 62"/>
              <a:gd name="T44" fmla="*/ 2147483647 w 61"/>
              <a:gd name="T45" fmla="*/ 2147483647 h 62"/>
              <a:gd name="T46" fmla="*/ 2147483647 w 61"/>
              <a:gd name="T47" fmla="*/ 2147483647 h 62"/>
              <a:gd name="T48" fmla="*/ 2147483647 w 61"/>
              <a:gd name="T49" fmla="*/ 2147483647 h 62"/>
              <a:gd name="T50" fmla="*/ 2147483647 w 61"/>
              <a:gd name="T51" fmla="*/ 2147483647 h 62"/>
              <a:gd name="T52" fmla="*/ 0 w 61"/>
              <a:gd name="T53" fmla="*/ 2147483647 h 62"/>
              <a:gd name="T54" fmla="*/ 0 w 61"/>
              <a:gd name="T55" fmla="*/ 2147483647 h 62"/>
              <a:gd name="T56" fmla="*/ 2147483647 w 61"/>
              <a:gd name="T57" fmla="*/ 2147483647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62"/>
              <a:gd name="T89" fmla="*/ 61 w 61"/>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62">
                <a:moveTo>
                  <a:pt x="1" y="61"/>
                </a:moveTo>
                <a:lnTo>
                  <a:pt x="1" y="56"/>
                </a:lnTo>
                <a:lnTo>
                  <a:pt x="2" y="47"/>
                </a:lnTo>
                <a:lnTo>
                  <a:pt x="5" y="39"/>
                </a:lnTo>
                <a:lnTo>
                  <a:pt x="10" y="31"/>
                </a:lnTo>
                <a:lnTo>
                  <a:pt x="16" y="23"/>
                </a:lnTo>
                <a:lnTo>
                  <a:pt x="23" y="18"/>
                </a:lnTo>
                <a:lnTo>
                  <a:pt x="33" y="12"/>
                </a:lnTo>
                <a:lnTo>
                  <a:pt x="38" y="9"/>
                </a:lnTo>
                <a:lnTo>
                  <a:pt x="45" y="6"/>
                </a:lnTo>
                <a:lnTo>
                  <a:pt x="51" y="4"/>
                </a:lnTo>
                <a:lnTo>
                  <a:pt x="56" y="2"/>
                </a:lnTo>
                <a:lnTo>
                  <a:pt x="59" y="1"/>
                </a:lnTo>
                <a:lnTo>
                  <a:pt x="60" y="1"/>
                </a:lnTo>
                <a:lnTo>
                  <a:pt x="60" y="0"/>
                </a:lnTo>
                <a:lnTo>
                  <a:pt x="59" y="1"/>
                </a:lnTo>
                <a:lnTo>
                  <a:pt x="56" y="2"/>
                </a:lnTo>
                <a:lnTo>
                  <a:pt x="51" y="3"/>
                </a:lnTo>
                <a:lnTo>
                  <a:pt x="45" y="5"/>
                </a:lnTo>
                <a:lnTo>
                  <a:pt x="38" y="8"/>
                </a:lnTo>
                <a:lnTo>
                  <a:pt x="28" y="13"/>
                </a:lnTo>
                <a:lnTo>
                  <a:pt x="23" y="17"/>
                </a:lnTo>
                <a:lnTo>
                  <a:pt x="16" y="22"/>
                </a:lnTo>
                <a:lnTo>
                  <a:pt x="10" y="30"/>
                </a:lnTo>
                <a:lnTo>
                  <a:pt x="5" y="38"/>
                </a:lnTo>
                <a:lnTo>
                  <a:pt x="2" y="47"/>
                </a:lnTo>
                <a:lnTo>
                  <a:pt x="0" y="60"/>
                </a:lnTo>
                <a:lnTo>
                  <a:pt x="0" y="58"/>
                </a:lnTo>
                <a:lnTo>
                  <a:pt x="1" y="61"/>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74" name="Freeform 1086"/>
          <p:cNvSpPr>
            <a:spLocks/>
          </p:cNvSpPr>
          <p:nvPr/>
        </p:nvSpPr>
        <p:spPr bwMode="auto">
          <a:xfrm>
            <a:off x="4557713" y="2995613"/>
            <a:ext cx="171450" cy="26987"/>
          </a:xfrm>
          <a:custGeom>
            <a:avLst/>
            <a:gdLst>
              <a:gd name="T0" fmla="*/ 2147483647 w 122"/>
              <a:gd name="T1" fmla="*/ 2147483647 h 17"/>
              <a:gd name="T2" fmla="*/ 2147483647 w 122"/>
              <a:gd name="T3" fmla="*/ 2147483647 h 17"/>
              <a:gd name="T4" fmla="*/ 2147483647 w 122"/>
              <a:gd name="T5" fmla="*/ 2147483647 h 17"/>
              <a:gd name="T6" fmla="*/ 2147483647 w 122"/>
              <a:gd name="T7" fmla="*/ 2147483647 h 17"/>
              <a:gd name="T8" fmla="*/ 2147483647 w 122"/>
              <a:gd name="T9" fmla="*/ 2147483647 h 17"/>
              <a:gd name="T10" fmla="*/ 2147483647 w 122"/>
              <a:gd name="T11" fmla="*/ 2147483647 h 17"/>
              <a:gd name="T12" fmla="*/ 2147483647 w 122"/>
              <a:gd name="T13" fmla="*/ 2147483647 h 17"/>
              <a:gd name="T14" fmla="*/ 2147483647 w 122"/>
              <a:gd name="T15" fmla="*/ 2147483647 h 17"/>
              <a:gd name="T16" fmla="*/ 2147483647 w 122"/>
              <a:gd name="T17" fmla="*/ 2147483647 h 17"/>
              <a:gd name="T18" fmla="*/ 2147483647 w 122"/>
              <a:gd name="T19" fmla="*/ 2147483647 h 17"/>
              <a:gd name="T20" fmla="*/ 2147483647 w 122"/>
              <a:gd name="T21" fmla="*/ 2147483647 h 17"/>
              <a:gd name="T22" fmla="*/ 2147483647 w 122"/>
              <a:gd name="T23" fmla="*/ 2147483647 h 17"/>
              <a:gd name="T24" fmla="*/ 2147483647 w 122"/>
              <a:gd name="T25" fmla="*/ 2147483647 h 17"/>
              <a:gd name="T26" fmla="*/ 2147483647 w 122"/>
              <a:gd name="T27" fmla="*/ 2147483647 h 17"/>
              <a:gd name="T28" fmla="*/ 2147483647 w 122"/>
              <a:gd name="T29" fmla="*/ 2147483647 h 17"/>
              <a:gd name="T30" fmla="*/ 2147483647 w 122"/>
              <a:gd name="T31" fmla="*/ 2147483647 h 17"/>
              <a:gd name="T32" fmla="*/ 2147483647 w 122"/>
              <a:gd name="T33" fmla="*/ 2147483647 h 17"/>
              <a:gd name="T34" fmla="*/ 2147483647 w 122"/>
              <a:gd name="T35" fmla="*/ 2147483647 h 17"/>
              <a:gd name="T36" fmla="*/ 2147483647 w 122"/>
              <a:gd name="T37" fmla="*/ 2147483647 h 17"/>
              <a:gd name="T38" fmla="*/ 2147483647 w 122"/>
              <a:gd name="T39" fmla="*/ 2147483647 h 17"/>
              <a:gd name="T40" fmla="*/ 2147483647 w 122"/>
              <a:gd name="T41" fmla="*/ 2147483647 h 17"/>
              <a:gd name="T42" fmla="*/ 0 w 122"/>
              <a:gd name="T43" fmla="*/ 0 h 17"/>
              <a:gd name="T44" fmla="*/ 2147483647 w 122"/>
              <a:gd name="T45" fmla="*/ 0 h 17"/>
              <a:gd name="T46" fmla="*/ 2147483647 w 122"/>
              <a:gd name="T47" fmla="*/ 2147483647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2"/>
              <a:gd name="T73" fmla="*/ 0 h 17"/>
              <a:gd name="T74" fmla="*/ 122 w 122"/>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2" h="17">
                <a:moveTo>
                  <a:pt x="10" y="1"/>
                </a:moveTo>
                <a:lnTo>
                  <a:pt x="19" y="2"/>
                </a:lnTo>
                <a:lnTo>
                  <a:pt x="31" y="2"/>
                </a:lnTo>
                <a:lnTo>
                  <a:pt x="44" y="4"/>
                </a:lnTo>
                <a:lnTo>
                  <a:pt x="57" y="6"/>
                </a:lnTo>
                <a:lnTo>
                  <a:pt x="71" y="8"/>
                </a:lnTo>
                <a:lnTo>
                  <a:pt x="83" y="9"/>
                </a:lnTo>
                <a:lnTo>
                  <a:pt x="95" y="11"/>
                </a:lnTo>
                <a:lnTo>
                  <a:pt x="106" y="13"/>
                </a:lnTo>
                <a:lnTo>
                  <a:pt x="121" y="16"/>
                </a:lnTo>
                <a:lnTo>
                  <a:pt x="121" y="14"/>
                </a:lnTo>
                <a:lnTo>
                  <a:pt x="121" y="13"/>
                </a:lnTo>
                <a:lnTo>
                  <a:pt x="116" y="13"/>
                </a:lnTo>
                <a:lnTo>
                  <a:pt x="106" y="12"/>
                </a:lnTo>
                <a:lnTo>
                  <a:pt x="95" y="9"/>
                </a:lnTo>
                <a:lnTo>
                  <a:pt x="83" y="8"/>
                </a:lnTo>
                <a:lnTo>
                  <a:pt x="71" y="7"/>
                </a:lnTo>
                <a:lnTo>
                  <a:pt x="57" y="4"/>
                </a:lnTo>
                <a:lnTo>
                  <a:pt x="44" y="3"/>
                </a:lnTo>
                <a:lnTo>
                  <a:pt x="31" y="2"/>
                </a:lnTo>
                <a:lnTo>
                  <a:pt x="19" y="1"/>
                </a:lnTo>
                <a:lnTo>
                  <a:pt x="0" y="0"/>
                </a:lnTo>
                <a:lnTo>
                  <a:pt x="10" y="0"/>
                </a:lnTo>
                <a:lnTo>
                  <a:pt x="10" y="1"/>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75" name="Freeform 1087"/>
          <p:cNvSpPr>
            <a:spLocks/>
          </p:cNvSpPr>
          <p:nvPr/>
        </p:nvSpPr>
        <p:spPr bwMode="auto">
          <a:xfrm>
            <a:off x="4814888" y="3016250"/>
            <a:ext cx="34925" cy="26988"/>
          </a:xfrm>
          <a:custGeom>
            <a:avLst/>
            <a:gdLst>
              <a:gd name="T0" fmla="*/ 2147483647 w 24"/>
              <a:gd name="T1" fmla="*/ 2147483647 h 17"/>
              <a:gd name="T2" fmla="*/ 2147483647 w 24"/>
              <a:gd name="T3" fmla="*/ 2147483647 h 17"/>
              <a:gd name="T4" fmla="*/ 2147483647 w 24"/>
              <a:gd name="T5" fmla="*/ 2147483647 h 17"/>
              <a:gd name="T6" fmla="*/ 2147483647 w 24"/>
              <a:gd name="T7" fmla="*/ 2147483647 h 17"/>
              <a:gd name="T8" fmla="*/ 2147483647 w 24"/>
              <a:gd name="T9" fmla="*/ 2147483647 h 17"/>
              <a:gd name="T10" fmla="*/ 0 w 24"/>
              <a:gd name="T11" fmla="*/ 0 h 17"/>
              <a:gd name="T12" fmla="*/ 2147483647 w 24"/>
              <a:gd name="T13" fmla="*/ 0 h 17"/>
              <a:gd name="T14" fmla="*/ 2147483647 w 24"/>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7"/>
              <a:gd name="T26" fmla="*/ 24 w 24"/>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7">
                <a:moveTo>
                  <a:pt x="8" y="8"/>
                </a:moveTo>
                <a:lnTo>
                  <a:pt x="16" y="16"/>
                </a:lnTo>
                <a:lnTo>
                  <a:pt x="23" y="16"/>
                </a:lnTo>
                <a:lnTo>
                  <a:pt x="23" y="8"/>
                </a:lnTo>
                <a:lnTo>
                  <a:pt x="16" y="8"/>
                </a:lnTo>
                <a:lnTo>
                  <a:pt x="0" y="0"/>
                </a:lnTo>
                <a:lnTo>
                  <a:pt x="8" y="0"/>
                </a:lnTo>
                <a:lnTo>
                  <a:pt x="8" y="8"/>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76" name="Freeform 1088"/>
          <p:cNvSpPr>
            <a:spLocks/>
          </p:cNvSpPr>
          <p:nvPr/>
        </p:nvSpPr>
        <p:spPr bwMode="auto">
          <a:xfrm>
            <a:off x="4849813" y="3017838"/>
            <a:ext cx="25400" cy="26987"/>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0 w 17"/>
              <a:gd name="T11" fmla="*/ 0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10" y="16"/>
                </a:lnTo>
                <a:lnTo>
                  <a:pt x="16" y="16"/>
                </a:lnTo>
                <a:lnTo>
                  <a:pt x="16" y="0"/>
                </a:lnTo>
                <a:lnTo>
                  <a:pt x="1" y="0"/>
                </a:lnTo>
                <a:lnTo>
                  <a:pt x="0" y="0"/>
                </a:lnTo>
                <a:lnTo>
                  <a:pt x="0" y="16"/>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77" name="Freeform 1089"/>
          <p:cNvSpPr>
            <a:spLocks/>
          </p:cNvSpPr>
          <p:nvPr/>
        </p:nvSpPr>
        <p:spPr bwMode="auto">
          <a:xfrm>
            <a:off x="4530725" y="3255963"/>
            <a:ext cx="23813" cy="26987"/>
          </a:xfrm>
          <a:custGeom>
            <a:avLst/>
            <a:gdLst>
              <a:gd name="T0" fmla="*/ 2147483647 w 17"/>
              <a:gd name="T1" fmla="*/ 0 h 17"/>
              <a:gd name="T2" fmla="*/ 2147483647 w 17"/>
              <a:gd name="T3" fmla="*/ 2147483647 h 17"/>
              <a:gd name="T4" fmla="*/ 0 w 17"/>
              <a:gd name="T5" fmla="*/ 2147483647 h 17"/>
              <a:gd name="T6" fmla="*/ 2147483647 w 17"/>
              <a:gd name="T7" fmla="*/ 2147483647 h 17"/>
              <a:gd name="T8" fmla="*/ 21474836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78" name="Freeform 1090"/>
          <p:cNvSpPr>
            <a:spLocks/>
          </p:cNvSpPr>
          <p:nvPr/>
        </p:nvSpPr>
        <p:spPr bwMode="auto">
          <a:xfrm>
            <a:off x="5168900" y="2836863"/>
            <a:ext cx="1588" cy="26987"/>
          </a:xfrm>
          <a:custGeom>
            <a:avLst/>
            <a:gdLst>
              <a:gd name="T0" fmla="*/ 0 w 1"/>
              <a:gd name="T1" fmla="*/ 0 h 17"/>
              <a:gd name="T2" fmla="*/ 0 w 1"/>
              <a:gd name="T3" fmla="*/ 2147483647 h 17"/>
              <a:gd name="T4" fmla="*/ 0 w 1"/>
              <a:gd name="T5" fmla="*/ 2147483647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9"/>
                </a:lnTo>
                <a:lnTo>
                  <a:pt x="0" y="16"/>
                </a:lnTo>
                <a:lnTo>
                  <a:pt x="0" y="0"/>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79" name="Freeform 1091"/>
          <p:cNvSpPr>
            <a:spLocks/>
          </p:cNvSpPr>
          <p:nvPr/>
        </p:nvSpPr>
        <p:spPr bwMode="auto">
          <a:xfrm>
            <a:off x="5168900" y="2843213"/>
            <a:ext cx="1588" cy="26987"/>
          </a:xfrm>
          <a:custGeom>
            <a:avLst/>
            <a:gdLst>
              <a:gd name="T0" fmla="*/ 0 w 1"/>
              <a:gd name="T1" fmla="*/ 2147483647 h 17"/>
              <a:gd name="T2" fmla="*/ 0 w 1"/>
              <a:gd name="T3" fmla="*/ 0 h 17"/>
              <a:gd name="T4" fmla="*/ 0 w 1"/>
              <a:gd name="T5" fmla="*/ 2147483647 h 17"/>
              <a:gd name="T6" fmla="*/ 0 w 1"/>
              <a:gd name="T7" fmla="*/ 2147483647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8"/>
                </a:moveTo>
                <a:lnTo>
                  <a:pt x="0" y="0"/>
                </a:lnTo>
                <a:lnTo>
                  <a:pt x="0" y="16"/>
                </a:lnTo>
                <a:lnTo>
                  <a:pt x="0" y="8"/>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80" name="Freeform 1092"/>
          <p:cNvSpPr>
            <a:spLocks/>
          </p:cNvSpPr>
          <p:nvPr/>
        </p:nvSpPr>
        <p:spPr bwMode="auto">
          <a:xfrm>
            <a:off x="4598988" y="3316288"/>
            <a:ext cx="23812" cy="34925"/>
          </a:xfrm>
          <a:custGeom>
            <a:avLst/>
            <a:gdLst>
              <a:gd name="T0" fmla="*/ 2147483647 w 17"/>
              <a:gd name="T1" fmla="*/ 2147483647 h 22"/>
              <a:gd name="T2" fmla="*/ 2147483647 w 17"/>
              <a:gd name="T3" fmla="*/ 0 h 22"/>
              <a:gd name="T4" fmla="*/ 2147483647 w 17"/>
              <a:gd name="T5" fmla="*/ 2147483647 h 22"/>
              <a:gd name="T6" fmla="*/ 2147483647 w 17"/>
              <a:gd name="T7" fmla="*/ 2147483647 h 22"/>
              <a:gd name="T8" fmla="*/ 2147483647 w 17"/>
              <a:gd name="T9" fmla="*/ 2147483647 h 22"/>
              <a:gd name="T10" fmla="*/ 2147483647 w 17"/>
              <a:gd name="T11" fmla="*/ 2147483647 h 22"/>
              <a:gd name="T12" fmla="*/ 2147483647 w 17"/>
              <a:gd name="T13" fmla="*/ 2147483647 h 22"/>
              <a:gd name="T14" fmla="*/ 2147483647 w 17"/>
              <a:gd name="T15" fmla="*/ 2147483647 h 22"/>
              <a:gd name="T16" fmla="*/ 2147483647 w 17"/>
              <a:gd name="T17" fmla="*/ 2147483647 h 22"/>
              <a:gd name="T18" fmla="*/ 0 w 17"/>
              <a:gd name="T19" fmla="*/ 2147483647 h 22"/>
              <a:gd name="T20" fmla="*/ 2147483647 w 17"/>
              <a:gd name="T21" fmla="*/ 2147483647 h 22"/>
              <a:gd name="T22" fmla="*/ 2147483647 w 17"/>
              <a:gd name="T23" fmla="*/ 2147483647 h 22"/>
              <a:gd name="T24" fmla="*/ 2147483647 w 17"/>
              <a:gd name="T25" fmla="*/ 2147483647 h 22"/>
              <a:gd name="T26" fmla="*/ 2147483647 w 17"/>
              <a:gd name="T27" fmla="*/ 2147483647 h 22"/>
              <a:gd name="T28" fmla="*/ 2147483647 w 17"/>
              <a:gd name="T29" fmla="*/ 2147483647 h 22"/>
              <a:gd name="T30" fmla="*/ 2147483647 w 17"/>
              <a:gd name="T31" fmla="*/ 2147483647 h 22"/>
              <a:gd name="T32" fmla="*/ 2147483647 w 17"/>
              <a:gd name="T33" fmla="*/ 2147483647 h 22"/>
              <a:gd name="T34" fmla="*/ 2147483647 w 17"/>
              <a:gd name="T35" fmla="*/ 2147483647 h 22"/>
              <a:gd name="T36" fmla="*/ 2147483647 w 17"/>
              <a:gd name="T37" fmla="*/ 2147483647 h 22"/>
              <a:gd name="T38" fmla="*/ 2147483647 w 17"/>
              <a:gd name="T39" fmla="*/ 2147483647 h 22"/>
              <a:gd name="T40" fmla="*/ 2147483647 w 17"/>
              <a:gd name="T41" fmla="*/ 2147483647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2"/>
              <a:gd name="T65" fmla="*/ 17 w 17"/>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2">
                <a:moveTo>
                  <a:pt x="16" y="1"/>
                </a:moveTo>
                <a:lnTo>
                  <a:pt x="16" y="0"/>
                </a:lnTo>
                <a:lnTo>
                  <a:pt x="10" y="3"/>
                </a:lnTo>
                <a:lnTo>
                  <a:pt x="8" y="5"/>
                </a:lnTo>
                <a:lnTo>
                  <a:pt x="5" y="7"/>
                </a:lnTo>
                <a:lnTo>
                  <a:pt x="3" y="9"/>
                </a:lnTo>
                <a:lnTo>
                  <a:pt x="2" y="13"/>
                </a:lnTo>
                <a:lnTo>
                  <a:pt x="1" y="16"/>
                </a:lnTo>
                <a:lnTo>
                  <a:pt x="1" y="18"/>
                </a:lnTo>
                <a:lnTo>
                  <a:pt x="0" y="21"/>
                </a:lnTo>
                <a:lnTo>
                  <a:pt x="1" y="21"/>
                </a:lnTo>
                <a:lnTo>
                  <a:pt x="1" y="18"/>
                </a:lnTo>
                <a:lnTo>
                  <a:pt x="2" y="16"/>
                </a:lnTo>
                <a:lnTo>
                  <a:pt x="3" y="13"/>
                </a:lnTo>
                <a:lnTo>
                  <a:pt x="3" y="10"/>
                </a:lnTo>
                <a:lnTo>
                  <a:pt x="6" y="7"/>
                </a:lnTo>
                <a:lnTo>
                  <a:pt x="8" y="5"/>
                </a:lnTo>
                <a:lnTo>
                  <a:pt x="12" y="3"/>
                </a:lnTo>
                <a:lnTo>
                  <a:pt x="14" y="2"/>
                </a:lnTo>
                <a:lnTo>
                  <a:pt x="15" y="2"/>
                </a:lnTo>
                <a:lnTo>
                  <a:pt x="16" y="1"/>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81" name="Freeform 1093"/>
          <p:cNvSpPr>
            <a:spLocks/>
          </p:cNvSpPr>
          <p:nvPr/>
        </p:nvSpPr>
        <p:spPr bwMode="auto">
          <a:xfrm>
            <a:off x="4598988" y="3352800"/>
            <a:ext cx="23812" cy="44450"/>
          </a:xfrm>
          <a:custGeom>
            <a:avLst/>
            <a:gdLst>
              <a:gd name="T0" fmla="*/ 0 w 17"/>
              <a:gd name="T1" fmla="*/ 0 h 28"/>
              <a:gd name="T2" fmla="*/ 0 w 17"/>
              <a:gd name="T3" fmla="*/ 2147483647 h 28"/>
              <a:gd name="T4" fmla="*/ 0 w 17"/>
              <a:gd name="T5" fmla="*/ 2147483647 h 28"/>
              <a:gd name="T6" fmla="*/ 2147483647 w 17"/>
              <a:gd name="T7" fmla="*/ 2147483647 h 28"/>
              <a:gd name="T8" fmla="*/ 2147483647 w 17"/>
              <a:gd name="T9" fmla="*/ 2147483647 h 28"/>
              <a:gd name="T10" fmla="*/ 2147483647 w 17"/>
              <a:gd name="T11" fmla="*/ 2147483647 h 28"/>
              <a:gd name="T12" fmla="*/ 2147483647 w 17"/>
              <a:gd name="T13" fmla="*/ 2147483647 h 28"/>
              <a:gd name="T14" fmla="*/ 2147483647 w 17"/>
              <a:gd name="T15" fmla="*/ 2147483647 h 28"/>
              <a:gd name="T16" fmla="*/ 2147483647 w 17"/>
              <a:gd name="T17" fmla="*/ 2147483647 h 28"/>
              <a:gd name="T18" fmla="*/ 2147483647 w 17"/>
              <a:gd name="T19" fmla="*/ 2147483647 h 28"/>
              <a:gd name="T20" fmla="*/ 2147483647 w 17"/>
              <a:gd name="T21" fmla="*/ 2147483647 h 28"/>
              <a:gd name="T22" fmla="*/ 2147483647 w 17"/>
              <a:gd name="T23" fmla="*/ 2147483647 h 28"/>
              <a:gd name="T24" fmla="*/ 2147483647 w 17"/>
              <a:gd name="T25" fmla="*/ 2147483647 h 28"/>
              <a:gd name="T26" fmla="*/ 2147483647 w 17"/>
              <a:gd name="T27" fmla="*/ 2147483647 h 28"/>
              <a:gd name="T28" fmla="*/ 2147483647 w 17"/>
              <a:gd name="T29" fmla="*/ 2147483647 h 28"/>
              <a:gd name="T30" fmla="*/ 2147483647 w 17"/>
              <a:gd name="T31" fmla="*/ 2147483647 h 28"/>
              <a:gd name="T32" fmla="*/ 2147483647 w 17"/>
              <a:gd name="T33" fmla="*/ 2147483647 h 28"/>
              <a:gd name="T34" fmla="*/ 2147483647 w 17"/>
              <a:gd name="T35" fmla="*/ 2147483647 h 28"/>
              <a:gd name="T36" fmla="*/ 2147483647 w 17"/>
              <a:gd name="T37" fmla="*/ 2147483647 h 28"/>
              <a:gd name="T38" fmla="*/ 2147483647 w 17"/>
              <a:gd name="T39" fmla="*/ 2147483647 h 28"/>
              <a:gd name="T40" fmla="*/ 2147483647 w 17"/>
              <a:gd name="T41" fmla="*/ 0 h 28"/>
              <a:gd name="T42" fmla="*/ 0 w 17"/>
              <a:gd name="T43" fmla="*/ 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28"/>
              <a:gd name="T68" fmla="*/ 17 w 17"/>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28">
                <a:moveTo>
                  <a:pt x="0" y="0"/>
                </a:moveTo>
                <a:lnTo>
                  <a:pt x="0" y="3"/>
                </a:lnTo>
                <a:lnTo>
                  <a:pt x="0" y="5"/>
                </a:lnTo>
                <a:lnTo>
                  <a:pt x="1" y="8"/>
                </a:lnTo>
                <a:lnTo>
                  <a:pt x="3" y="12"/>
                </a:lnTo>
                <a:lnTo>
                  <a:pt x="4" y="14"/>
                </a:lnTo>
                <a:lnTo>
                  <a:pt x="8" y="17"/>
                </a:lnTo>
                <a:lnTo>
                  <a:pt x="9" y="20"/>
                </a:lnTo>
                <a:lnTo>
                  <a:pt x="12" y="23"/>
                </a:lnTo>
                <a:lnTo>
                  <a:pt x="14" y="25"/>
                </a:lnTo>
                <a:lnTo>
                  <a:pt x="16" y="27"/>
                </a:lnTo>
                <a:lnTo>
                  <a:pt x="16" y="26"/>
                </a:lnTo>
                <a:lnTo>
                  <a:pt x="14" y="24"/>
                </a:lnTo>
                <a:lnTo>
                  <a:pt x="12" y="23"/>
                </a:lnTo>
                <a:lnTo>
                  <a:pt x="11" y="20"/>
                </a:lnTo>
                <a:lnTo>
                  <a:pt x="8" y="17"/>
                </a:lnTo>
                <a:lnTo>
                  <a:pt x="6" y="14"/>
                </a:lnTo>
                <a:lnTo>
                  <a:pt x="4" y="12"/>
                </a:lnTo>
                <a:lnTo>
                  <a:pt x="3" y="8"/>
                </a:lnTo>
                <a:lnTo>
                  <a:pt x="1" y="6"/>
                </a:lnTo>
                <a:lnTo>
                  <a:pt x="1" y="0"/>
                </a:lnTo>
                <a:lnTo>
                  <a:pt x="0" y="0"/>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82" name="Freeform 1094"/>
          <p:cNvSpPr>
            <a:spLocks/>
          </p:cNvSpPr>
          <p:nvPr/>
        </p:nvSpPr>
        <p:spPr bwMode="auto">
          <a:xfrm>
            <a:off x="4614863" y="3398838"/>
            <a:ext cx="23812" cy="26987"/>
          </a:xfrm>
          <a:custGeom>
            <a:avLst/>
            <a:gdLst>
              <a:gd name="T0" fmla="*/ 2147483647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0 h 17"/>
              <a:gd name="T14" fmla="*/ 2147483647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8" y="4"/>
                </a:moveTo>
                <a:lnTo>
                  <a:pt x="0" y="4"/>
                </a:lnTo>
                <a:lnTo>
                  <a:pt x="8" y="12"/>
                </a:lnTo>
                <a:lnTo>
                  <a:pt x="16" y="16"/>
                </a:lnTo>
                <a:lnTo>
                  <a:pt x="16" y="12"/>
                </a:lnTo>
                <a:lnTo>
                  <a:pt x="8" y="4"/>
                </a:lnTo>
                <a:lnTo>
                  <a:pt x="0" y="0"/>
                </a:lnTo>
                <a:lnTo>
                  <a:pt x="8" y="4"/>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83" name="Freeform 1095"/>
          <p:cNvSpPr>
            <a:spLocks/>
          </p:cNvSpPr>
          <p:nvPr/>
        </p:nvSpPr>
        <p:spPr bwMode="auto">
          <a:xfrm>
            <a:off x="4568825" y="3270250"/>
            <a:ext cx="376238" cy="161925"/>
          </a:xfrm>
          <a:custGeom>
            <a:avLst/>
            <a:gdLst>
              <a:gd name="T0" fmla="*/ 2147483647 w 188"/>
              <a:gd name="T1" fmla="*/ 2147483647 h 82"/>
              <a:gd name="T2" fmla="*/ 2147483647 w 188"/>
              <a:gd name="T3" fmla="*/ 2147483647 h 82"/>
              <a:gd name="T4" fmla="*/ 2147483647 w 188"/>
              <a:gd name="T5" fmla="*/ 2147483647 h 82"/>
              <a:gd name="T6" fmla="*/ 2147483647 w 188"/>
              <a:gd name="T7" fmla="*/ 2147483647 h 82"/>
              <a:gd name="T8" fmla="*/ 2147483647 w 188"/>
              <a:gd name="T9" fmla="*/ 2147483647 h 82"/>
              <a:gd name="T10" fmla="*/ 2147483647 w 188"/>
              <a:gd name="T11" fmla="*/ 2147483647 h 82"/>
              <a:gd name="T12" fmla="*/ 2147483647 w 188"/>
              <a:gd name="T13" fmla="*/ 2147483647 h 82"/>
              <a:gd name="T14" fmla="*/ 2147483647 w 188"/>
              <a:gd name="T15" fmla="*/ 2147483647 h 82"/>
              <a:gd name="T16" fmla="*/ 2147483647 w 188"/>
              <a:gd name="T17" fmla="*/ 2147483647 h 82"/>
              <a:gd name="T18" fmla="*/ 2147483647 w 188"/>
              <a:gd name="T19" fmla="*/ 2147483647 h 82"/>
              <a:gd name="T20" fmla="*/ 0 w 188"/>
              <a:gd name="T21" fmla="*/ 2147483647 h 82"/>
              <a:gd name="T22" fmla="*/ 2147483647 w 188"/>
              <a:gd name="T23" fmla="*/ 2147483647 h 82"/>
              <a:gd name="T24" fmla="*/ 2147483647 w 188"/>
              <a:gd name="T25" fmla="*/ 2147483647 h 82"/>
              <a:gd name="T26" fmla="*/ 2147483647 w 188"/>
              <a:gd name="T27" fmla="*/ 2147483647 h 82"/>
              <a:gd name="T28" fmla="*/ 2147483647 w 188"/>
              <a:gd name="T29" fmla="*/ 2147483647 h 82"/>
              <a:gd name="T30" fmla="*/ 2147483647 w 188"/>
              <a:gd name="T31" fmla="*/ 2147483647 h 82"/>
              <a:gd name="T32" fmla="*/ 2147483647 w 188"/>
              <a:gd name="T33" fmla="*/ 2147483647 h 82"/>
              <a:gd name="T34" fmla="*/ 2147483647 w 188"/>
              <a:gd name="T35" fmla="*/ 2147483647 h 82"/>
              <a:gd name="T36" fmla="*/ 2147483647 w 188"/>
              <a:gd name="T37" fmla="*/ 2147483647 h 82"/>
              <a:gd name="T38" fmla="*/ 2147483647 w 188"/>
              <a:gd name="T39" fmla="*/ 2147483647 h 82"/>
              <a:gd name="T40" fmla="*/ 2147483647 w 188"/>
              <a:gd name="T41" fmla="*/ 2147483647 h 82"/>
              <a:gd name="T42" fmla="*/ 2147483647 w 188"/>
              <a:gd name="T43" fmla="*/ 2147483647 h 82"/>
              <a:gd name="T44" fmla="*/ 2147483647 w 188"/>
              <a:gd name="T45" fmla="*/ 0 h 82"/>
              <a:gd name="T46" fmla="*/ 2147483647 w 188"/>
              <a:gd name="T47" fmla="*/ 0 h 82"/>
              <a:gd name="T48" fmla="*/ 2147483647 w 188"/>
              <a:gd name="T49" fmla="*/ 2147483647 h 82"/>
              <a:gd name="T50" fmla="*/ 2147483647 w 188"/>
              <a:gd name="T51" fmla="*/ 2147483647 h 82"/>
              <a:gd name="T52" fmla="*/ 2147483647 w 188"/>
              <a:gd name="T53" fmla="*/ 2147483647 h 82"/>
              <a:gd name="T54" fmla="*/ 2147483647 w 188"/>
              <a:gd name="T55" fmla="*/ 2147483647 h 82"/>
              <a:gd name="T56" fmla="*/ 2147483647 w 188"/>
              <a:gd name="T57" fmla="*/ 2147483647 h 82"/>
              <a:gd name="T58" fmla="*/ 2147483647 w 188"/>
              <a:gd name="T59" fmla="*/ 2147483647 h 82"/>
              <a:gd name="T60" fmla="*/ 2147483647 w 188"/>
              <a:gd name="T61" fmla="*/ 2147483647 h 82"/>
              <a:gd name="T62" fmla="*/ 2147483647 w 188"/>
              <a:gd name="T63" fmla="*/ 2147483647 h 82"/>
              <a:gd name="T64" fmla="*/ 2147483647 w 188"/>
              <a:gd name="T65" fmla="*/ 2147483647 h 82"/>
              <a:gd name="T66" fmla="*/ 2147483647 w 188"/>
              <a:gd name="T67" fmla="*/ 2147483647 h 82"/>
              <a:gd name="T68" fmla="*/ 2147483647 w 188"/>
              <a:gd name="T69" fmla="*/ 2147483647 h 82"/>
              <a:gd name="T70" fmla="*/ 2147483647 w 188"/>
              <a:gd name="T71" fmla="*/ 2147483647 h 82"/>
              <a:gd name="T72" fmla="*/ 2147483647 w 188"/>
              <a:gd name="T73" fmla="*/ 2147483647 h 82"/>
              <a:gd name="T74" fmla="*/ 2147483647 w 188"/>
              <a:gd name="T75" fmla="*/ 2147483647 h 82"/>
              <a:gd name="T76" fmla="*/ 2147483647 w 188"/>
              <a:gd name="T77" fmla="*/ 2147483647 h 82"/>
              <a:gd name="T78" fmla="*/ 2147483647 w 188"/>
              <a:gd name="T79" fmla="*/ 2147483647 h 82"/>
              <a:gd name="T80" fmla="*/ 2147483647 w 188"/>
              <a:gd name="T81" fmla="*/ 2147483647 h 82"/>
              <a:gd name="T82" fmla="*/ 2147483647 w 188"/>
              <a:gd name="T83" fmla="*/ 2147483647 h 82"/>
              <a:gd name="T84" fmla="*/ 2147483647 w 188"/>
              <a:gd name="T85" fmla="*/ 2147483647 h 82"/>
              <a:gd name="T86" fmla="*/ 2147483647 w 188"/>
              <a:gd name="T87" fmla="*/ 2147483647 h 82"/>
              <a:gd name="T88" fmla="*/ 2147483647 w 188"/>
              <a:gd name="T89" fmla="*/ 2147483647 h 82"/>
              <a:gd name="T90" fmla="*/ 2147483647 w 188"/>
              <a:gd name="T91" fmla="*/ 2147483647 h 82"/>
              <a:gd name="T92" fmla="*/ 2147483647 w 188"/>
              <a:gd name="T93" fmla="*/ 2147483647 h 82"/>
              <a:gd name="T94" fmla="*/ 2147483647 w 188"/>
              <a:gd name="T95" fmla="*/ 2147483647 h 82"/>
              <a:gd name="T96" fmla="*/ 2147483647 w 188"/>
              <a:gd name="T97" fmla="*/ 2147483647 h 82"/>
              <a:gd name="T98" fmla="*/ 2147483647 w 188"/>
              <a:gd name="T99" fmla="*/ 2147483647 h 82"/>
              <a:gd name="T100" fmla="*/ 2147483647 w 188"/>
              <a:gd name="T101" fmla="*/ 2147483647 h 82"/>
              <a:gd name="T102" fmla="*/ 2147483647 w 188"/>
              <a:gd name="T103" fmla="*/ 2147483647 h 82"/>
              <a:gd name="T104" fmla="*/ 2147483647 w 188"/>
              <a:gd name="T105" fmla="*/ 2147483647 h 82"/>
              <a:gd name="T106" fmla="*/ 2147483647 w 188"/>
              <a:gd name="T107" fmla="*/ 2147483647 h 82"/>
              <a:gd name="T108" fmla="*/ 2147483647 w 188"/>
              <a:gd name="T109" fmla="*/ 2147483647 h 82"/>
              <a:gd name="T110" fmla="*/ 2147483647 w 188"/>
              <a:gd name="T111" fmla="*/ 2147483647 h 82"/>
              <a:gd name="T112" fmla="*/ 2147483647 w 188"/>
              <a:gd name="T113" fmla="*/ 2147483647 h 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8"/>
              <a:gd name="T172" fmla="*/ 0 h 82"/>
              <a:gd name="T173" fmla="*/ 188 w 188"/>
              <a:gd name="T174" fmla="*/ 82 h 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8" h="82">
                <a:moveTo>
                  <a:pt x="38" y="81"/>
                </a:moveTo>
                <a:lnTo>
                  <a:pt x="33" y="81"/>
                </a:lnTo>
                <a:lnTo>
                  <a:pt x="29" y="81"/>
                </a:lnTo>
                <a:lnTo>
                  <a:pt x="26" y="80"/>
                </a:lnTo>
                <a:lnTo>
                  <a:pt x="23" y="80"/>
                </a:lnTo>
                <a:lnTo>
                  <a:pt x="21" y="80"/>
                </a:lnTo>
                <a:lnTo>
                  <a:pt x="19" y="79"/>
                </a:lnTo>
                <a:lnTo>
                  <a:pt x="18" y="79"/>
                </a:lnTo>
                <a:lnTo>
                  <a:pt x="17" y="78"/>
                </a:lnTo>
                <a:lnTo>
                  <a:pt x="16" y="78"/>
                </a:lnTo>
                <a:lnTo>
                  <a:pt x="16" y="77"/>
                </a:lnTo>
                <a:lnTo>
                  <a:pt x="13" y="77"/>
                </a:lnTo>
                <a:lnTo>
                  <a:pt x="10" y="77"/>
                </a:lnTo>
                <a:lnTo>
                  <a:pt x="7" y="75"/>
                </a:lnTo>
                <a:lnTo>
                  <a:pt x="5" y="74"/>
                </a:lnTo>
                <a:lnTo>
                  <a:pt x="4" y="71"/>
                </a:lnTo>
                <a:lnTo>
                  <a:pt x="3" y="69"/>
                </a:lnTo>
                <a:lnTo>
                  <a:pt x="1" y="68"/>
                </a:lnTo>
                <a:lnTo>
                  <a:pt x="1" y="66"/>
                </a:lnTo>
                <a:lnTo>
                  <a:pt x="1" y="64"/>
                </a:lnTo>
                <a:lnTo>
                  <a:pt x="0" y="63"/>
                </a:lnTo>
                <a:lnTo>
                  <a:pt x="0" y="61"/>
                </a:lnTo>
                <a:lnTo>
                  <a:pt x="0" y="36"/>
                </a:lnTo>
                <a:lnTo>
                  <a:pt x="1" y="30"/>
                </a:lnTo>
                <a:lnTo>
                  <a:pt x="3" y="23"/>
                </a:lnTo>
                <a:lnTo>
                  <a:pt x="5" y="19"/>
                </a:lnTo>
                <a:lnTo>
                  <a:pt x="9" y="15"/>
                </a:lnTo>
                <a:lnTo>
                  <a:pt x="14" y="13"/>
                </a:lnTo>
                <a:lnTo>
                  <a:pt x="18" y="10"/>
                </a:lnTo>
                <a:lnTo>
                  <a:pt x="22" y="8"/>
                </a:lnTo>
                <a:lnTo>
                  <a:pt x="26" y="7"/>
                </a:lnTo>
                <a:lnTo>
                  <a:pt x="29" y="6"/>
                </a:lnTo>
                <a:lnTo>
                  <a:pt x="32" y="5"/>
                </a:lnTo>
                <a:lnTo>
                  <a:pt x="34" y="5"/>
                </a:lnTo>
                <a:lnTo>
                  <a:pt x="35" y="5"/>
                </a:lnTo>
                <a:lnTo>
                  <a:pt x="37" y="5"/>
                </a:lnTo>
                <a:lnTo>
                  <a:pt x="44" y="5"/>
                </a:lnTo>
                <a:lnTo>
                  <a:pt x="54" y="5"/>
                </a:lnTo>
                <a:lnTo>
                  <a:pt x="67" y="4"/>
                </a:lnTo>
                <a:lnTo>
                  <a:pt x="82" y="4"/>
                </a:lnTo>
                <a:lnTo>
                  <a:pt x="97" y="3"/>
                </a:lnTo>
                <a:lnTo>
                  <a:pt x="113" y="3"/>
                </a:lnTo>
                <a:lnTo>
                  <a:pt x="127" y="2"/>
                </a:lnTo>
                <a:lnTo>
                  <a:pt x="140" y="1"/>
                </a:lnTo>
                <a:lnTo>
                  <a:pt x="151" y="1"/>
                </a:lnTo>
                <a:lnTo>
                  <a:pt x="157" y="0"/>
                </a:lnTo>
                <a:lnTo>
                  <a:pt x="160" y="0"/>
                </a:lnTo>
                <a:lnTo>
                  <a:pt x="171" y="0"/>
                </a:lnTo>
                <a:lnTo>
                  <a:pt x="178" y="1"/>
                </a:lnTo>
                <a:lnTo>
                  <a:pt x="183" y="3"/>
                </a:lnTo>
                <a:lnTo>
                  <a:pt x="187" y="4"/>
                </a:lnTo>
                <a:lnTo>
                  <a:pt x="187" y="5"/>
                </a:lnTo>
                <a:lnTo>
                  <a:pt x="187" y="7"/>
                </a:lnTo>
                <a:lnTo>
                  <a:pt x="186" y="9"/>
                </a:lnTo>
                <a:lnTo>
                  <a:pt x="184" y="11"/>
                </a:lnTo>
                <a:lnTo>
                  <a:pt x="182" y="13"/>
                </a:lnTo>
                <a:lnTo>
                  <a:pt x="180" y="14"/>
                </a:lnTo>
                <a:lnTo>
                  <a:pt x="178" y="14"/>
                </a:lnTo>
                <a:lnTo>
                  <a:pt x="174" y="15"/>
                </a:lnTo>
                <a:lnTo>
                  <a:pt x="170" y="15"/>
                </a:lnTo>
                <a:lnTo>
                  <a:pt x="166" y="15"/>
                </a:lnTo>
                <a:lnTo>
                  <a:pt x="162" y="16"/>
                </a:lnTo>
                <a:lnTo>
                  <a:pt x="158" y="17"/>
                </a:lnTo>
                <a:lnTo>
                  <a:pt x="154" y="17"/>
                </a:lnTo>
                <a:lnTo>
                  <a:pt x="150" y="18"/>
                </a:lnTo>
                <a:lnTo>
                  <a:pt x="146" y="19"/>
                </a:lnTo>
                <a:lnTo>
                  <a:pt x="143" y="19"/>
                </a:lnTo>
                <a:lnTo>
                  <a:pt x="141" y="20"/>
                </a:lnTo>
                <a:lnTo>
                  <a:pt x="140" y="20"/>
                </a:lnTo>
                <a:lnTo>
                  <a:pt x="139" y="20"/>
                </a:lnTo>
                <a:lnTo>
                  <a:pt x="134" y="21"/>
                </a:lnTo>
                <a:lnTo>
                  <a:pt x="129" y="22"/>
                </a:lnTo>
                <a:lnTo>
                  <a:pt x="125" y="23"/>
                </a:lnTo>
                <a:lnTo>
                  <a:pt x="122" y="24"/>
                </a:lnTo>
                <a:lnTo>
                  <a:pt x="119" y="27"/>
                </a:lnTo>
                <a:lnTo>
                  <a:pt x="116" y="29"/>
                </a:lnTo>
                <a:lnTo>
                  <a:pt x="114" y="32"/>
                </a:lnTo>
                <a:lnTo>
                  <a:pt x="112" y="33"/>
                </a:lnTo>
                <a:lnTo>
                  <a:pt x="111" y="35"/>
                </a:lnTo>
                <a:lnTo>
                  <a:pt x="110" y="37"/>
                </a:lnTo>
                <a:lnTo>
                  <a:pt x="109" y="38"/>
                </a:lnTo>
                <a:lnTo>
                  <a:pt x="106" y="40"/>
                </a:lnTo>
                <a:lnTo>
                  <a:pt x="103" y="41"/>
                </a:lnTo>
                <a:lnTo>
                  <a:pt x="99" y="42"/>
                </a:lnTo>
                <a:lnTo>
                  <a:pt x="96" y="43"/>
                </a:lnTo>
                <a:lnTo>
                  <a:pt x="92" y="45"/>
                </a:lnTo>
                <a:lnTo>
                  <a:pt x="88" y="47"/>
                </a:lnTo>
                <a:lnTo>
                  <a:pt x="84" y="48"/>
                </a:lnTo>
                <a:lnTo>
                  <a:pt x="80" y="49"/>
                </a:lnTo>
                <a:lnTo>
                  <a:pt x="78" y="50"/>
                </a:lnTo>
                <a:lnTo>
                  <a:pt x="76" y="50"/>
                </a:lnTo>
                <a:lnTo>
                  <a:pt x="74" y="50"/>
                </a:lnTo>
                <a:lnTo>
                  <a:pt x="70" y="50"/>
                </a:lnTo>
                <a:lnTo>
                  <a:pt x="67" y="51"/>
                </a:lnTo>
                <a:lnTo>
                  <a:pt x="65" y="52"/>
                </a:lnTo>
                <a:lnTo>
                  <a:pt x="63" y="53"/>
                </a:lnTo>
                <a:lnTo>
                  <a:pt x="61" y="55"/>
                </a:lnTo>
                <a:lnTo>
                  <a:pt x="59" y="56"/>
                </a:lnTo>
                <a:lnTo>
                  <a:pt x="57" y="58"/>
                </a:lnTo>
                <a:lnTo>
                  <a:pt x="55" y="59"/>
                </a:lnTo>
                <a:lnTo>
                  <a:pt x="54" y="60"/>
                </a:lnTo>
                <a:lnTo>
                  <a:pt x="53" y="60"/>
                </a:lnTo>
                <a:lnTo>
                  <a:pt x="52" y="61"/>
                </a:lnTo>
                <a:lnTo>
                  <a:pt x="51" y="64"/>
                </a:lnTo>
                <a:lnTo>
                  <a:pt x="50" y="68"/>
                </a:lnTo>
                <a:lnTo>
                  <a:pt x="48" y="69"/>
                </a:lnTo>
                <a:lnTo>
                  <a:pt x="47" y="72"/>
                </a:lnTo>
                <a:lnTo>
                  <a:pt x="46" y="74"/>
                </a:lnTo>
                <a:lnTo>
                  <a:pt x="44" y="76"/>
                </a:lnTo>
                <a:lnTo>
                  <a:pt x="42" y="77"/>
                </a:lnTo>
                <a:lnTo>
                  <a:pt x="41" y="79"/>
                </a:lnTo>
                <a:lnTo>
                  <a:pt x="40" y="80"/>
                </a:lnTo>
                <a:lnTo>
                  <a:pt x="39" y="80"/>
                </a:lnTo>
                <a:lnTo>
                  <a:pt x="38" y="81"/>
                </a:lnTo>
              </a:path>
            </a:pathLst>
          </a:custGeom>
          <a:solidFill>
            <a:srgbClr val="008000"/>
          </a:solidFill>
          <a:ln w="12700" cap="rnd">
            <a:solidFill>
              <a:srgbClr val="00FFFF"/>
            </a:solid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84" name="Freeform 1096"/>
          <p:cNvSpPr>
            <a:spLocks/>
          </p:cNvSpPr>
          <p:nvPr/>
        </p:nvSpPr>
        <p:spPr bwMode="auto">
          <a:xfrm>
            <a:off x="4727575" y="3349625"/>
            <a:ext cx="23813" cy="26988"/>
          </a:xfrm>
          <a:custGeom>
            <a:avLst/>
            <a:gdLst>
              <a:gd name="T0" fmla="*/ 2147483647 w 17"/>
              <a:gd name="T1" fmla="*/ 0 h 17"/>
              <a:gd name="T2" fmla="*/ 0 w 17"/>
              <a:gd name="T3" fmla="*/ 0 h 17"/>
              <a:gd name="T4" fmla="*/ 0 w 17"/>
              <a:gd name="T5" fmla="*/ 2147483647 h 17"/>
              <a:gd name="T6" fmla="*/ 0 w 17"/>
              <a:gd name="T7" fmla="*/ 0 h 17"/>
              <a:gd name="T8" fmla="*/ 21474836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85" name="Freeform 1097"/>
          <p:cNvSpPr>
            <a:spLocks/>
          </p:cNvSpPr>
          <p:nvPr/>
        </p:nvSpPr>
        <p:spPr bwMode="auto">
          <a:xfrm>
            <a:off x="4897438" y="3368675"/>
            <a:ext cx="23812" cy="41275"/>
          </a:xfrm>
          <a:custGeom>
            <a:avLst/>
            <a:gdLst>
              <a:gd name="T0" fmla="*/ 0 w 17"/>
              <a:gd name="T1" fmla="*/ 2147483647 h 26"/>
              <a:gd name="T2" fmla="*/ 2147483647 w 17"/>
              <a:gd name="T3" fmla="*/ 2147483647 h 26"/>
              <a:gd name="T4" fmla="*/ 2147483647 w 17"/>
              <a:gd name="T5" fmla="*/ 2147483647 h 26"/>
              <a:gd name="T6" fmla="*/ 2147483647 w 17"/>
              <a:gd name="T7" fmla="*/ 2147483647 h 26"/>
              <a:gd name="T8" fmla="*/ 2147483647 w 17"/>
              <a:gd name="T9" fmla="*/ 2147483647 h 26"/>
              <a:gd name="T10" fmla="*/ 2147483647 w 17"/>
              <a:gd name="T11" fmla="*/ 2147483647 h 26"/>
              <a:gd name="T12" fmla="*/ 2147483647 w 17"/>
              <a:gd name="T13" fmla="*/ 2147483647 h 26"/>
              <a:gd name="T14" fmla="*/ 2147483647 w 17"/>
              <a:gd name="T15" fmla="*/ 2147483647 h 26"/>
              <a:gd name="T16" fmla="*/ 2147483647 w 17"/>
              <a:gd name="T17" fmla="*/ 2147483647 h 26"/>
              <a:gd name="T18" fmla="*/ 2147483647 w 17"/>
              <a:gd name="T19" fmla="*/ 0 h 26"/>
              <a:gd name="T20" fmla="*/ 2147483647 w 17"/>
              <a:gd name="T21" fmla="*/ 2147483647 h 26"/>
              <a:gd name="T22" fmla="*/ 2147483647 w 17"/>
              <a:gd name="T23" fmla="*/ 2147483647 h 26"/>
              <a:gd name="T24" fmla="*/ 2147483647 w 17"/>
              <a:gd name="T25" fmla="*/ 2147483647 h 26"/>
              <a:gd name="T26" fmla="*/ 2147483647 w 17"/>
              <a:gd name="T27" fmla="*/ 2147483647 h 26"/>
              <a:gd name="T28" fmla="*/ 2147483647 w 17"/>
              <a:gd name="T29" fmla="*/ 2147483647 h 26"/>
              <a:gd name="T30" fmla="*/ 2147483647 w 17"/>
              <a:gd name="T31" fmla="*/ 2147483647 h 26"/>
              <a:gd name="T32" fmla="*/ 2147483647 w 17"/>
              <a:gd name="T33" fmla="*/ 2147483647 h 26"/>
              <a:gd name="T34" fmla="*/ 0 w 17"/>
              <a:gd name="T35" fmla="*/ 2147483647 h 26"/>
              <a:gd name="T36" fmla="*/ 0 w 17"/>
              <a:gd name="T37" fmla="*/ 2147483647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26"/>
              <a:gd name="T59" fmla="*/ 17 w 17"/>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26">
                <a:moveTo>
                  <a:pt x="0" y="25"/>
                </a:moveTo>
                <a:lnTo>
                  <a:pt x="1" y="25"/>
                </a:lnTo>
                <a:lnTo>
                  <a:pt x="4" y="22"/>
                </a:lnTo>
                <a:lnTo>
                  <a:pt x="8" y="20"/>
                </a:lnTo>
                <a:lnTo>
                  <a:pt x="9" y="15"/>
                </a:lnTo>
                <a:lnTo>
                  <a:pt x="12" y="13"/>
                </a:lnTo>
                <a:lnTo>
                  <a:pt x="14" y="9"/>
                </a:lnTo>
                <a:lnTo>
                  <a:pt x="16" y="6"/>
                </a:lnTo>
                <a:lnTo>
                  <a:pt x="16" y="3"/>
                </a:lnTo>
                <a:lnTo>
                  <a:pt x="16" y="0"/>
                </a:lnTo>
                <a:lnTo>
                  <a:pt x="16" y="3"/>
                </a:lnTo>
                <a:lnTo>
                  <a:pt x="14" y="6"/>
                </a:lnTo>
                <a:lnTo>
                  <a:pt x="12" y="9"/>
                </a:lnTo>
                <a:lnTo>
                  <a:pt x="11" y="13"/>
                </a:lnTo>
                <a:lnTo>
                  <a:pt x="9" y="15"/>
                </a:lnTo>
                <a:lnTo>
                  <a:pt x="8" y="19"/>
                </a:lnTo>
                <a:lnTo>
                  <a:pt x="3" y="22"/>
                </a:lnTo>
                <a:lnTo>
                  <a:pt x="0" y="24"/>
                </a:lnTo>
                <a:lnTo>
                  <a:pt x="0" y="25"/>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86" name="Freeform 1098"/>
          <p:cNvSpPr>
            <a:spLocks/>
          </p:cNvSpPr>
          <p:nvPr/>
        </p:nvSpPr>
        <p:spPr bwMode="auto">
          <a:xfrm>
            <a:off x="4379913" y="6269038"/>
            <a:ext cx="23812" cy="26987"/>
          </a:xfrm>
          <a:custGeom>
            <a:avLst/>
            <a:gdLst>
              <a:gd name="T0" fmla="*/ 0 w 17"/>
              <a:gd name="T1" fmla="*/ 0 h 17"/>
              <a:gd name="T2" fmla="*/ 0 w 17"/>
              <a:gd name="T3" fmla="*/ 2147483647 h 17"/>
              <a:gd name="T4" fmla="*/ 0 w 17"/>
              <a:gd name="T5" fmla="*/ 0 h 17"/>
              <a:gd name="T6" fmla="*/ 2147483647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0" y="0"/>
                </a:lnTo>
                <a:lnTo>
                  <a:pt x="16" y="0"/>
                </a:lnTo>
                <a:lnTo>
                  <a:pt x="0" y="0"/>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87" name="Freeform 1099"/>
          <p:cNvSpPr>
            <a:spLocks/>
          </p:cNvSpPr>
          <p:nvPr/>
        </p:nvSpPr>
        <p:spPr bwMode="auto">
          <a:xfrm>
            <a:off x="4481513" y="6134100"/>
            <a:ext cx="1587" cy="26988"/>
          </a:xfrm>
          <a:custGeom>
            <a:avLst/>
            <a:gdLst>
              <a:gd name="T0" fmla="*/ 0 w 1"/>
              <a:gd name="T1" fmla="*/ 2147483647 h 17"/>
              <a:gd name="T2" fmla="*/ 0 w 1"/>
              <a:gd name="T3" fmla="*/ 2147483647 h 17"/>
              <a:gd name="T4" fmla="*/ 0 w 1"/>
              <a:gd name="T5" fmla="*/ 2147483647 h 17"/>
              <a:gd name="T6" fmla="*/ 0 w 1"/>
              <a:gd name="T7" fmla="*/ 0 h 17"/>
              <a:gd name="T8" fmla="*/ 0 w 1"/>
              <a:gd name="T9" fmla="*/ 2147483647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8"/>
                </a:moveTo>
                <a:lnTo>
                  <a:pt x="0" y="16"/>
                </a:lnTo>
                <a:lnTo>
                  <a:pt x="0" y="8"/>
                </a:lnTo>
                <a:lnTo>
                  <a:pt x="0" y="0"/>
                </a:lnTo>
                <a:lnTo>
                  <a:pt x="0" y="8"/>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88" name="Freeform 1100"/>
          <p:cNvSpPr>
            <a:spLocks/>
          </p:cNvSpPr>
          <p:nvPr/>
        </p:nvSpPr>
        <p:spPr bwMode="auto">
          <a:xfrm>
            <a:off x="4532313" y="6234113"/>
            <a:ext cx="23812" cy="26987"/>
          </a:xfrm>
          <a:custGeom>
            <a:avLst/>
            <a:gdLst>
              <a:gd name="T0" fmla="*/ 2147483647 w 17"/>
              <a:gd name="T1" fmla="*/ 0 h 17"/>
              <a:gd name="T2" fmla="*/ 0 w 17"/>
              <a:gd name="T3" fmla="*/ 2147483647 h 17"/>
              <a:gd name="T4" fmla="*/ 2147483647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16"/>
                </a:lnTo>
                <a:lnTo>
                  <a:pt x="16" y="0"/>
                </a:lnTo>
              </a:path>
            </a:pathLst>
          </a:custGeom>
          <a:solidFill>
            <a:srgbClr val="00FFFF"/>
          </a:solidFill>
          <a:ln w="12700" cap="rnd">
            <a:no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589" name="Line 1101"/>
          <p:cNvSpPr>
            <a:spLocks noChangeShapeType="1"/>
          </p:cNvSpPr>
          <p:nvPr/>
        </p:nvSpPr>
        <p:spPr bwMode="auto">
          <a:xfrm flipH="1" flipV="1">
            <a:off x="4727575" y="1787525"/>
            <a:ext cx="1444625" cy="19050"/>
          </a:xfrm>
          <a:prstGeom prst="line">
            <a:avLst/>
          </a:prstGeom>
          <a:noFill/>
          <a:ln w="28575">
            <a:solidFill>
              <a:srgbClr val="00CCFF"/>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400">
              <a:solidFill>
                <a:srgbClr val="FFFFFF"/>
              </a:solidFill>
              <a:latin typeface="Times New Roman" charset="0"/>
            </a:endParaRPr>
          </a:p>
        </p:txBody>
      </p:sp>
      <p:sp>
        <p:nvSpPr>
          <p:cNvPr id="64590" name="Line 1102"/>
          <p:cNvSpPr>
            <a:spLocks noChangeShapeType="1"/>
          </p:cNvSpPr>
          <p:nvPr/>
        </p:nvSpPr>
        <p:spPr bwMode="auto">
          <a:xfrm>
            <a:off x="3197225" y="2192338"/>
            <a:ext cx="1379538" cy="446087"/>
          </a:xfrm>
          <a:prstGeom prst="line">
            <a:avLst/>
          </a:prstGeom>
          <a:noFill/>
          <a:ln w="28575">
            <a:solidFill>
              <a:srgbClr val="00CCFF"/>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400">
              <a:solidFill>
                <a:srgbClr val="FFFFFF"/>
              </a:solidFill>
              <a:latin typeface="Times New Roman" charset="0"/>
            </a:endParaRPr>
          </a:p>
        </p:txBody>
      </p:sp>
      <p:sp>
        <p:nvSpPr>
          <p:cNvPr id="64591" name="Line 1103"/>
          <p:cNvSpPr>
            <a:spLocks noChangeShapeType="1"/>
          </p:cNvSpPr>
          <p:nvPr/>
        </p:nvSpPr>
        <p:spPr bwMode="auto">
          <a:xfrm flipV="1">
            <a:off x="3613150" y="4241800"/>
            <a:ext cx="955675" cy="3175"/>
          </a:xfrm>
          <a:prstGeom prst="line">
            <a:avLst/>
          </a:prstGeom>
          <a:noFill/>
          <a:ln w="28575">
            <a:solidFill>
              <a:srgbClr val="00CCFF"/>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400">
              <a:solidFill>
                <a:srgbClr val="FFFFFF"/>
              </a:solidFill>
              <a:latin typeface="Times New Roman" charset="0"/>
            </a:endParaRPr>
          </a:p>
        </p:txBody>
      </p:sp>
      <p:sp>
        <p:nvSpPr>
          <p:cNvPr id="64592" name="Line 1104"/>
          <p:cNvSpPr>
            <a:spLocks noChangeShapeType="1"/>
          </p:cNvSpPr>
          <p:nvPr/>
        </p:nvSpPr>
        <p:spPr bwMode="auto">
          <a:xfrm>
            <a:off x="3178175" y="6300788"/>
            <a:ext cx="1004888" cy="1587"/>
          </a:xfrm>
          <a:prstGeom prst="line">
            <a:avLst/>
          </a:prstGeom>
          <a:noFill/>
          <a:ln w="28575">
            <a:solidFill>
              <a:srgbClr val="00CCFF"/>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400">
              <a:solidFill>
                <a:srgbClr val="FFFFFF"/>
              </a:solidFill>
              <a:latin typeface="Times New Roman" charset="0"/>
            </a:endParaRPr>
          </a:p>
        </p:txBody>
      </p:sp>
      <p:sp>
        <p:nvSpPr>
          <p:cNvPr id="64593" name="Line 1105"/>
          <p:cNvSpPr>
            <a:spLocks noChangeShapeType="1"/>
          </p:cNvSpPr>
          <p:nvPr/>
        </p:nvSpPr>
        <p:spPr bwMode="auto">
          <a:xfrm flipH="1">
            <a:off x="2990850" y="5275263"/>
            <a:ext cx="1420813" cy="192087"/>
          </a:xfrm>
          <a:prstGeom prst="line">
            <a:avLst/>
          </a:prstGeom>
          <a:noFill/>
          <a:ln w="28575">
            <a:solidFill>
              <a:srgbClr val="00CCFF"/>
            </a:solidFill>
            <a:round/>
            <a:headEnd type="triangle" w="med" len="med"/>
            <a:tailEnd/>
          </a:ln>
        </p:spPr>
        <p:txBody>
          <a:bodyPr wrap="none" anchor="ctr">
            <a:prstTxWarp prst="textNoShape">
              <a:avLst/>
            </a:prstTxWarp>
          </a:bodyPr>
          <a:lstStyle/>
          <a:p>
            <a:pPr fontAlgn="base">
              <a:spcBef>
                <a:spcPct val="0"/>
              </a:spcBef>
              <a:spcAft>
                <a:spcPct val="0"/>
              </a:spcAft>
            </a:pPr>
            <a:endParaRPr lang="en-US" sz="2400">
              <a:solidFill>
                <a:srgbClr val="FFFFFF"/>
              </a:solidFill>
              <a:latin typeface="Times New Roman" charset="0"/>
            </a:endParaRPr>
          </a:p>
        </p:txBody>
      </p:sp>
      <p:sp>
        <p:nvSpPr>
          <p:cNvPr id="64594" name="Line 1106"/>
          <p:cNvSpPr>
            <a:spLocks noChangeShapeType="1"/>
          </p:cNvSpPr>
          <p:nvPr/>
        </p:nvSpPr>
        <p:spPr bwMode="auto">
          <a:xfrm flipH="1" flipV="1">
            <a:off x="4862513" y="4302125"/>
            <a:ext cx="928687" cy="193675"/>
          </a:xfrm>
          <a:prstGeom prst="line">
            <a:avLst/>
          </a:prstGeom>
          <a:noFill/>
          <a:ln w="28575">
            <a:solidFill>
              <a:srgbClr val="00CCFF"/>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400">
              <a:solidFill>
                <a:srgbClr val="FFFFFF"/>
              </a:solidFill>
              <a:latin typeface="Times New Roman" charset="0"/>
            </a:endParaRPr>
          </a:p>
        </p:txBody>
      </p:sp>
      <p:sp>
        <p:nvSpPr>
          <p:cNvPr id="64595" name="Rectangle 1107"/>
          <p:cNvSpPr>
            <a:spLocks noChangeArrowheads="1"/>
          </p:cNvSpPr>
          <p:nvPr/>
        </p:nvSpPr>
        <p:spPr bwMode="auto">
          <a:xfrm>
            <a:off x="608013" y="1311275"/>
            <a:ext cx="3090862" cy="1320800"/>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fontAlgn="base" hangingPunct="0">
              <a:spcBef>
                <a:spcPct val="0"/>
              </a:spcBef>
              <a:spcAft>
                <a:spcPct val="0"/>
              </a:spcAft>
            </a:pPr>
            <a:r>
              <a:rPr lang="en-US" sz="2000">
                <a:solidFill>
                  <a:srgbClr val="FFFF00"/>
                </a:solidFill>
                <a:latin typeface="Arial" charset="0"/>
              </a:rPr>
              <a:t>Pulmonary disease</a:t>
            </a:r>
          </a:p>
          <a:p>
            <a:pPr defTabSz="762000" eaLnBrk="0" fontAlgn="base" hangingPunct="0">
              <a:spcBef>
                <a:spcPct val="0"/>
              </a:spcBef>
              <a:spcAft>
                <a:spcPct val="0"/>
              </a:spcAft>
            </a:pPr>
            <a:r>
              <a:rPr lang="en-US" sz="2000">
                <a:solidFill>
                  <a:srgbClr val="FFFFFF"/>
                </a:solidFill>
                <a:latin typeface="Arial" charset="0"/>
              </a:rPr>
              <a:t>asthma</a:t>
            </a:r>
          </a:p>
          <a:p>
            <a:pPr defTabSz="762000" eaLnBrk="0" fontAlgn="base" hangingPunct="0">
              <a:spcBef>
                <a:spcPct val="0"/>
              </a:spcBef>
              <a:spcAft>
                <a:spcPct val="0"/>
              </a:spcAft>
            </a:pPr>
            <a:r>
              <a:rPr lang="en-US" sz="2000">
                <a:solidFill>
                  <a:srgbClr val="FFFFFF"/>
                </a:solidFill>
                <a:latin typeface="Arial" charset="0"/>
              </a:rPr>
              <a:t>obstructive sleep apnea</a:t>
            </a:r>
          </a:p>
          <a:p>
            <a:pPr defTabSz="762000" eaLnBrk="0" fontAlgn="base" hangingPunct="0">
              <a:spcBef>
                <a:spcPct val="0"/>
              </a:spcBef>
              <a:spcAft>
                <a:spcPct val="0"/>
              </a:spcAft>
            </a:pPr>
            <a:r>
              <a:rPr lang="en-US" sz="2000">
                <a:solidFill>
                  <a:srgbClr val="FFFFFF"/>
                </a:solidFill>
                <a:latin typeface="Arial" charset="0"/>
              </a:rPr>
              <a:t>hypoventilation syndrome</a:t>
            </a:r>
          </a:p>
        </p:txBody>
      </p:sp>
      <p:sp>
        <p:nvSpPr>
          <p:cNvPr id="64596" name="Rectangle 1108"/>
          <p:cNvSpPr>
            <a:spLocks noChangeArrowheads="1"/>
          </p:cNvSpPr>
          <p:nvPr/>
        </p:nvSpPr>
        <p:spPr bwMode="auto">
          <a:xfrm>
            <a:off x="960438" y="3800475"/>
            <a:ext cx="2544762" cy="396875"/>
          </a:xfrm>
          <a:prstGeom prst="rect">
            <a:avLst/>
          </a:prstGeom>
          <a:noFill/>
          <a:ln w="12700">
            <a:noFill/>
            <a:miter lim="800000"/>
            <a:headEnd/>
            <a:tailEnd/>
          </a:ln>
        </p:spPr>
        <p:txBody>
          <a:bodyPr lIns="90488" tIns="44450" rIns="90488" bIns="44450">
            <a:prstTxWarp prst="textNoShape">
              <a:avLst/>
            </a:prstTxWarp>
            <a:spAutoFit/>
          </a:bodyPr>
          <a:lstStyle/>
          <a:p>
            <a:pPr defTabSz="762000" eaLnBrk="0" fontAlgn="base" hangingPunct="0">
              <a:spcBef>
                <a:spcPct val="0"/>
              </a:spcBef>
              <a:spcAft>
                <a:spcPct val="0"/>
              </a:spcAft>
            </a:pPr>
            <a:r>
              <a:rPr lang="en-US" sz="2000">
                <a:solidFill>
                  <a:srgbClr val="FFFF00"/>
                </a:solidFill>
                <a:latin typeface="Arial" charset="0"/>
              </a:rPr>
              <a:t>Gall bladder disease</a:t>
            </a:r>
          </a:p>
        </p:txBody>
      </p:sp>
      <p:sp>
        <p:nvSpPr>
          <p:cNvPr id="64597" name="Rectangle 1109"/>
          <p:cNvSpPr>
            <a:spLocks noChangeArrowheads="1"/>
          </p:cNvSpPr>
          <p:nvPr/>
        </p:nvSpPr>
        <p:spPr bwMode="auto">
          <a:xfrm>
            <a:off x="257175" y="4152900"/>
            <a:ext cx="3403600" cy="1320800"/>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fontAlgn="base" hangingPunct="0">
              <a:spcBef>
                <a:spcPct val="0"/>
              </a:spcBef>
              <a:spcAft>
                <a:spcPct val="0"/>
              </a:spcAft>
            </a:pPr>
            <a:r>
              <a:rPr lang="en-US" sz="2000">
                <a:solidFill>
                  <a:srgbClr val="FFFF00"/>
                </a:solidFill>
                <a:latin typeface="Arial" charset="0"/>
              </a:rPr>
              <a:t>Gynecologic abnormalities</a:t>
            </a:r>
          </a:p>
          <a:p>
            <a:pPr defTabSz="762000" eaLnBrk="0" fontAlgn="base" hangingPunct="0">
              <a:spcBef>
                <a:spcPct val="0"/>
              </a:spcBef>
              <a:spcAft>
                <a:spcPct val="0"/>
              </a:spcAft>
            </a:pPr>
            <a:r>
              <a:rPr lang="en-US" sz="2000">
                <a:solidFill>
                  <a:srgbClr val="FFFFFF"/>
                </a:solidFill>
                <a:latin typeface="Arial" charset="0"/>
              </a:rPr>
              <a:t>abnormal menses</a:t>
            </a:r>
          </a:p>
          <a:p>
            <a:pPr defTabSz="762000" eaLnBrk="0" fontAlgn="base" hangingPunct="0">
              <a:spcBef>
                <a:spcPct val="0"/>
              </a:spcBef>
              <a:spcAft>
                <a:spcPct val="0"/>
              </a:spcAft>
            </a:pPr>
            <a:r>
              <a:rPr lang="en-US" sz="2000">
                <a:solidFill>
                  <a:srgbClr val="FFFFFF"/>
                </a:solidFill>
                <a:latin typeface="Arial" charset="0"/>
              </a:rPr>
              <a:t>infertility</a:t>
            </a:r>
          </a:p>
          <a:p>
            <a:pPr defTabSz="762000" eaLnBrk="0" fontAlgn="base" hangingPunct="0">
              <a:spcBef>
                <a:spcPct val="0"/>
              </a:spcBef>
              <a:spcAft>
                <a:spcPct val="0"/>
              </a:spcAft>
            </a:pPr>
            <a:r>
              <a:rPr lang="en-US" sz="2000">
                <a:solidFill>
                  <a:srgbClr val="FFFFFF"/>
                </a:solidFill>
                <a:latin typeface="Arial" charset="0"/>
              </a:rPr>
              <a:t>polycystic ovarian syndrome</a:t>
            </a:r>
          </a:p>
        </p:txBody>
      </p:sp>
      <p:sp>
        <p:nvSpPr>
          <p:cNvPr id="64598" name="Rectangle 1110"/>
          <p:cNvSpPr>
            <a:spLocks noChangeArrowheads="1"/>
          </p:cNvSpPr>
          <p:nvPr/>
        </p:nvSpPr>
        <p:spPr bwMode="auto">
          <a:xfrm>
            <a:off x="2568575" y="6113463"/>
            <a:ext cx="736600" cy="396875"/>
          </a:xfrm>
          <a:prstGeom prst="rect">
            <a:avLst/>
          </a:prstGeom>
          <a:noFill/>
          <a:ln w="12700">
            <a:noFill/>
            <a:miter lim="800000"/>
            <a:headEnd/>
            <a:tailEnd/>
          </a:ln>
        </p:spPr>
        <p:txBody>
          <a:bodyPr wrap="none" lIns="90488" tIns="44450" rIns="90488" bIns="44450">
            <a:prstTxWarp prst="textNoShape">
              <a:avLst/>
            </a:prstTxWarp>
            <a:spAutoFit/>
          </a:bodyPr>
          <a:lstStyle/>
          <a:p>
            <a:pPr algn="r" defTabSz="762000" eaLnBrk="0" fontAlgn="base" hangingPunct="0">
              <a:spcBef>
                <a:spcPct val="0"/>
              </a:spcBef>
              <a:spcAft>
                <a:spcPct val="0"/>
              </a:spcAft>
            </a:pPr>
            <a:r>
              <a:rPr lang="en-US" sz="2000">
                <a:solidFill>
                  <a:srgbClr val="FFFF00"/>
                </a:solidFill>
                <a:latin typeface="Arial" charset="0"/>
              </a:rPr>
              <a:t>Gout</a:t>
            </a:r>
          </a:p>
        </p:txBody>
      </p:sp>
      <p:sp>
        <p:nvSpPr>
          <p:cNvPr id="64599" name="Rectangle 1111"/>
          <p:cNvSpPr>
            <a:spLocks noChangeArrowheads="1"/>
          </p:cNvSpPr>
          <p:nvPr/>
        </p:nvSpPr>
        <p:spPr bwMode="auto">
          <a:xfrm>
            <a:off x="6218238" y="1644650"/>
            <a:ext cx="892175" cy="363538"/>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fontAlgn="base" hangingPunct="0">
              <a:spcBef>
                <a:spcPct val="0"/>
              </a:spcBef>
              <a:spcAft>
                <a:spcPct val="0"/>
              </a:spcAft>
            </a:pPr>
            <a:r>
              <a:rPr lang="en-US" sz="2400">
                <a:solidFill>
                  <a:srgbClr val="FFFF00"/>
                </a:solidFill>
                <a:latin typeface="Arial" charset="0"/>
              </a:rPr>
              <a:t>Stroke</a:t>
            </a:r>
          </a:p>
        </p:txBody>
      </p:sp>
      <p:sp>
        <p:nvSpPr>
          <p:cNvPr id="64600" name="Rectangle 1112"/>
          <p:cNvSpPr>
            <a:spLocks noChangeArrowheads="1"/>
          </p:cNvSpPr>
          <p:nvPr/>
        </p:nvSpPr>
        <p:spPr bwMode="auto">
          <a:xfrm>
            <a:off x="6218238" y="2778125"/>
            <a:ext cx="1093787" cy="366713"/>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fontAlgn="base" hangingPunct="0">
              <a:spcBef>
                <a:spcPct val="0"/>
              </a:spcBef>
              <a:spcAft>
                <a:spcPct val="0"/>
              </a:spcAft>
            </a:pPr>
            <a:r>
              <a:rPr lang="en-US">
                <a:solidFill>
                  <a:srgbClr val="FFFF00"/>
                </a:solidFill>
                <a:latin typeface="Arial" charset="0"/>
              </a:rPr>
              <a:t>Diabetes</a:t>
            </a:r>
            <a:endParaRPr lang="en-US" sz="2000">
              <a:solidFill>
                <a:srgbClr val="FFFF00"/>
              </a:solidFill>
              <a:latin typeface="Arial" charset="0"/>
            </a:endParaRPr>
          </a:p>
        </p:txBody>
      </p:sp>
      <p:sp>
        <p:nvSpPr>
          <p:cNvPr id="64601" name="Rectangle 1113"/>
          <p:cNvSpPr>
            <a:spLocks noChangeArrowheads="1"/>
          </p:cNvSpPr>
          <p:nvPr/>
        </p:nvSpPr>
        <p:spPr bwMode="auto">
          <a:xfrm>
            <a:off x="1341438" y="5273675"/>
            <a:ext cx="1704975" cy="39687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fontAlgn="base" hangingPunct="0">
              <a:spcBef>
                <a:spcPct val="0"/>
              </a:spcBef>
              <a:spcAft>
                <a:spcPct val="0"/>
              </a:spcAft>
            </a:pPr>
            <a:r>
              <a:rPr lang="en-US" sz="2000">
                <a:solidFill>
                  <a:srgbClr val="FFFF00"/>
                </a:solidFill>
                <a:latin typeface="Arial" charset="0"/>
              </a:rPr>
              <a:t>Osteoarthritis</a:t>
            </a:r>
          </a:p>
        </p:txBody>
      </p:sp>
      <p:sp>
        <p:nvSpPr>
          <p:cNvPr id="64602" name="Rectangle 1114"/>
          <p:cNvSpPr>
            <a:spLocks noChangeArrowheads="1"/>
          </p:cNvSpPr>
          <p:nvPr/>
        </p:nvSpPr>
        <p:spPr bwMode="auto">
          <a:xfrm>
            <a:off x="5791200" y="4343400"/>
            <a:ext cx="3389313" cy="1320800"/>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fontAlgn="base" hangingPunct="0">
              <a:spcBef>
                <a:spcPct val="0"/>
              </a:spcBef>
              <a:spcAft>
                <a:spcPct val="0"/>
              </a:spcAft>
            </a:pPr>
            <a:r>
              <a:rPr lang="en-US" sz="2000">
                <a:solidFill>
                  <a:srgbClr val="FFFF00"/>
                </a:solidFill>
                <a:latin typeface="Arial" charset="0"/>
              </a:rPr>
              <a:t>Cancer</a:t>
            </a:r>
          </a:p>
          <a:p>
            <a:pPr defTabSz="762000" eaLnBrk="0" fontAlgn="base" hangingPunct="0">
              <a:spcBef>
                <a:spcPct val="0"/>
              </a:spcBef>
              <a:spcAft>
                <a:spcPct val="0"/>
              </a:spcAft>
            </a:pPr>
            <a:r>
              <a:rPr lang="en-US" sz="2000">
                <a:solidFill>
                  <a:srgbClr val="FFFFFF"/>
                </a:solidFill>
                <a:latin typeface="Arial" charset="0"/>
              </a:rPr>
              <a:t>breast, uterus, cervix</a:t>
            </a:r>
          </a:p>
          <a:p>
            <a:pPr defTabSz="762000" eaLnBrk="0" fontAlgn="base" hangingPunct="0">
              <a:spcBef>
                <a:spcPct val="0"/>
              </a:spcBef>
              <a:spcAft>
                <a:spcPct val="0"/>
              </a:spcAft>
            </a:pPr>
            <a:r>
              <a:rPr lang="en-US" sz="2000">
                <a:solidFill>
                  <a:srgbClr val="FFFFFF"/>
                </a:solidFill>
                <a:latin typeface="Arial" charset="0"/>
              </a:rPr>
              <a:t>colon, esophagus, pancreas</a:t>
            </a:r>
          </a:p>
          <a:p>
            <a:pPr defTabSz="762000" eaLnBrk="0" fontAlgn="base" hangingPunct="0">
              <a:spcBef>
                <a:spcPct val="0"/>
              </a:spcBef>
              <a:spcAft>
                <a:spcPct val="0"/>
              </a:spcAft>
            </a:pPr>
            <a:r>
              <a:rPr lang="en-US" sz="2000">
                <a:solidFill>
                  <a:srgbClr val="FFFFFF"/>
                </a:solidFill>
                <a:latin typeface="Arial" charset="0"/>
              </a:rPr>
              <a:t>kidney, prostate</a:t>
            </a:r>
          </a:p>
        </p:txBody>
      </p:sp>
      <p:sp>
        <p:nvSpPr>
          <p:cNvPr id="64603" name="Line 1115"/>
          <p:cNvSpPr>
            <a:spLocks noChangeShapeType="1"/>
          </p:cNvSpPr>
          <p:nvPr/>
        </p:nvSpPr>
        <p:spPr bwMode="auto">
          <a:xfrm flipH="1">
            <a:off x="4727575" y="2660650"/>
            <a:ext cx="1416050" cy="1588"/>
          </a:xfrm>
          <a:prstGeom prst="line">
            <a:avLst/>
          </a:prstGeom>
          <a:noFill/>
          <a:ln w="28575">
            <a:solidFill>
              <a:srgbClr val="00CCFF"/>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400">
              <a:solidFill>
                <a:srgbClr val="FFFFFF"/>
              </a:solidFill>
              <a:latin typeface="Times New Roman" charset="0"/>
            </a:endParaRPr>
          </a:p>
        </p:txBody>
      </p:sp>
      <p:sp>
        <p:nvSpPr>
          <p:cNvPr id="64604" name="Text Box 1116"/>
          <p:cNvSpPr txBox="1">
            <a:spLocks noChangeArrowheads="1"/>
          </p:cNvSpPr>
          <p:nvPr/>
        </p:nvSpPr>
        <p:spPr bwMode="auto">
          <a:xfrm>
            <a:off x="250825" y="2428875"/>
            <a:ext cx="3416300" cy="1292225"/>
          </a:xfrm>
          <a:prstGeom prst="rect">
            <a:avLst/>
          </a:prstGeom>
          <a:noFill/>
          <a:ln w="25400">
            <a:noFill/>
            <a:miter lim="800000"/>
            <a:headEnd type="none" w="sm" len="sm"/>
            <a:tailEnd type="none" w="sm" len="sm"/>
          </a:ln>
        </p:spPr>
        <p:txBody>
          <a:bodyPr>
            <a:prstTxWarp prst="textNoShape">
              <a:avLst/>
            </a:prstTxWarp>
            <a:spAutoFit/>
          </a:bodyPr>
          <a:lstStyle/>
          <a:p>
            <a:pPr eaLnBrk="0" fontAlgn="base" hangingPunct="0">
              <a:spcBef>
                <a:spcPct val="0"/>
              </a:spcBef>
              <a:spcAft>
                <a:spcPct val="0"/>
              </a:spcAft>
            </a:pPr>
            <a:r>
              <a:rPr lang="en-US">
                <a:solidFill>
                  <a:srgbClr val="FFFF00"/>
                </a:solidFill>
                <a:latin typeface="Arial" charset="0"/>
              </a:rPr>
              <a:t>Nonalcoholic fatty liver disease</a:t>
            </a:r>
          </a:p>
          <a:p>
            <a:pPr eaLnBrk="0" fontAlgn="base" hangingPunct="0">
              <a:spcBef>
                <a:spcPct val="0"/>
              </a:spcBef>
              <a:spcAft>
                <a:spcPct val="0"/>
              </a:spcAft>
            </a:pPr>
            <a:r>
              <a:rPr lang="en-US" sz="2000">
                <a:solidFill>
                  <a:srgbClr val="FFFFFF"/>
                </a:solidFill>
                <a:latin typeface="Arial" charset="0"/>
              </a:rPr>
              <a:t>steatosis</a:t>
            </a:r>
          </a:p>
          <a:p>
            <a:pPr eaLnBrk="0" fontAlgn="base" hangingPunct="0">
              <a:spcBef>
                <a:spcPct val="0"/>
              </a:spcBef>
              <a:spcAft>
                <a:spcPct val="0"/>
              </a:spcAft>
            </a:pPr>
            <a:r>
              <a:rPr lang="en-US" sz="2000">
                <a:solidFill>
                  <a:srgbClr val="FFFFFF"/>
                </a:solidFill>
                <a:latin typeface="Arial" charset="0"/>
              </a:rPr>
              <a:t>steatohepatitis</a:t>
            </a:r>
          </a:p>
          <a:p>
            <a:pPr eaLnBrk="0" fontAlgn="base" hangingPunct="0">
              <a:spcBef>
                <a:spcPct val="0"/>
              </a:spcBef>
              <a:spcAft>
                <a:spcPct val="0"/>
              </a:spcAft>
            </a:pPr>
            <a:r>
              <a:rPr lang="en-US" sz="2000">
                <a:solidFill>
                  <a:srgbClr val="FFFFFF"/>
                </a:solidFill>
                <a:latin typeface="Arial" charset="0"/>
              </a:rPr>
              <a:t>cirrhosis</a:t>
            </a:r>
          </a:p>
        </p:txBody>
      </p:sp>
      <p:sp>
        <p:nvSpPr>
          <p:cNvPr id="64605" name="Line 1117"/>
          <p:cNvSpPr>
            <a:spLocks noChangeShapeType="1"/>
          </p:cNvSpPr>
          <p:nvPr/>
        </p:nvSpPr>
        <p:spPr bwMode="auto">
          <a:xfrm flipV="1">
            <a:off x="3133725" y="3213100"/>
            <a:ext cx="1514475" cy="534988"/>
          </a:xfrm>
          <a:prstGeom prst="line">
            <a:avLst/>
          </a:prstGeom>
          <a:noFill/>
          <a:ln w="28575">
            <a:solidFill>
              <a:srgbClr val="00CCFF"/>
            </a:solidFill>
            <a:round/>
            <a:headEnd type="none" w="sm" len="sm"/>
            <a:tailEnd type="triangle" w="sm" len="sm"/>
          </a:ln>
        </p:spPr>
        <p:txBody>
          <a:bodyPr>
            <a:prstTxWarp prst="textNoShape">
              <a:avLst/>
            </a:prstTxWarp>
          </a:bodyPr>
          <a:lstStyle/>
          <a:p>
            <a:pPr fontAlgn="base">
              <a:spcBef>
                <a:spcPct val="0"/>
              </a:spcBef>
              <a:spcAft>
                <a:spcPct val="0"/>
              </a:spcAft>
            </a:pPr>
            <a:endParaRPr lang="en-US" sz="2400">
              <a:solidFill>
                <a:srgbClr val="FFFFFF"/>
              </a:solidFill>
              <a:latin typeface="Times New Roman" charset="0"/>
            </a:endParaRPr>
          </a:p>
        </p:txBody>
      </p:sp>
      <p:sp>
        <p:nvSpPr>
          <p:cNvPr id="64606" name="Rectangle 1118"/>
          <p:cNvSpPr>
            <a:spLocks noChangeArrowheads="1"/>
          </p:cNvSpPr>
          <p:nvPr/>
        </p:nvSpPr>
        <p:spPr bwMode="auto">
          <a:xfrm>
            <a:off x="6218238" y="3387725"/>
            <a:ext cx="1541462" cy="366713"/>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fontAlgn="base" hangingPunct="0">
              <a:spcBef>
                <a:spcPct val="0"/>
              </a:spcBef>
              <a:spcAft>
                <a:spcPct val="0"/>
              </a:spcAft>
            </a:pPr>
            <a:r>
              <a:rPr lang="en-US">
                <a:solidFill>
                  <a:srgbClr val="FFFF00"/>
                </a:solidFill>
                <a:latin typeface="Arial" charset="0"/>
              </a:rPr>
              <a:t>Hypertension</a:t>
            </a:r>
            <a:endParaRPr lang="en-US" sz="2000">
              <a:solidFill>
                <a:srgbClr val="FFFF00"/>
              </a:solidFill>
              <a:latin typeface="Arial" charset="0"/>
            </a:endParaRPr>
          </a:p>
        </p:txBody>
      </p:sp>
      <p:sp>
        <p:nvSpPr>
          <p:cNvPr id="64607" name="Rectangle 1119"/>
          <p:cNvSpPr>
            <a:spLocks noChangeArrowheads="1"/>
          </p:cNvSpPr>
          <p:nvPr/>
        </p:nvSpPr>
        <p:spPr bwMode="auto">
          <a:xfrm>
            <a:off x="6218238" y="3082925"/>
            <a:ext cx="1639887" cy="39687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fontAlgn="base" hangingPunct="0">
              <a:spcBef>
                <a:spcPct val="0"/>
              </a:spcBef>
              <a:spcAft>
                <a:spcPct val="0"/>
              </a:spcAft>
            </a:pPr>
            <a:r>
              <a:rPr lang="en-US" sz="2000">
                <a:solidFill>
                  <a:srgbClr val="FFFF00"/>
                </a:solidFill>
                <a:latin typeface="Arial" charset="0"/>
              </a:rPr>
              <a:t>Dyslipidemia</a:t>
            </a:r>
            <a:endParaRPr lang="en-US" sz="2400">
              <a:solidFill>
                <a:srgbClr val="FFFF00"/>
              </a:solidFill>
              <a:latin typeface="Arial" charset="0"/>
            </a:endParaRPr>
          </a:p>
        </p:txBody>
      </p:sp>
      <p:sp>
        <p:nvSpPr>
          <p:cNvPr id="64608" name="Line 1120"/>
          <p:cNvSpPr>
            <a:spLocks noChangeShapeType="1"/>
          </p:cNvSpPr>
          <p:nvPr/>
        </p:nvSpPr>
        <p:spPr bwMode="auto">
          <a:xfrm flipH="1" flipV="1">
            <a:off x="4862513" y="5715000"/>
            <a:ext cx="1385887" cy="533400"/>
          </a:xfrm>
          <a:prstGeom prst="line">
            <a:avLst/>
          </a:prstGeom>
          <a:noFill/>
          <a:ln w="28575">
            <a:solidFill>
              <a:srgbClr val="00CCFF"/>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400">
              <a:solidFill>
                <a:srgbClr val="FFFFFF"/>
              </a:solidFill>
              <a:latin typeface="Times New Roman" charset="0"/>
            </a:endParaRPr>
          </a:p>
        </p:txBody>
      </p:sp>
      <p:sp>
        <p:nvSpPr>
          <p:cNvPr id="64609" name="Line 1121"/>
          <p:cNvSpPr>
            <a:spLocks noChangeShapeType="1"/>
          </p:cNvSpPr>
          <p:nvPr/>
        </p:nvSpPr>
        <p:spPr bwMode="auto">
          <a:xfrm>
            <a:off x="1598613" y="2781300"/>
            <a:ext cx="3021012" cy="317500"/>
          </a:xfrm>
          <a:prstGeom prst="line">
            <a:avLst/>
          </a:prstGeom>
          <a:noFill/>
          <a:ln w="28575">
            <a:solidFill>
              <a:srgbClr val="00CCFF"/>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400">
              <a:solidFill>
                <a:srgbClr val="FFFFFF"/>
              </a:solidFill>
              <a:latin typeface="Times New Roman" charset="0"/>
            </a:endParaRPr>
          </a:p>
        </p:txBody>
      </p:sp>
      <p:sp>
        <p:nvSpPr>
          <p:cNvPr id="64610" name="Rectangle 1122"/>
          <p:cNvSpPr>
            <a:spLocks noChangeArrowheads="1"/>
          </p:cNvSpPr>
          <p:nvPr/>
        </p:nvSpPr>
        <p:spPr bwMode="auto">
          <a:xfrm>
            <a:off x="6218238" y="1949450"/>
            <a:ext cx="1222375" cy="363538"/>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fontAlgn="base" hangingPunct="0">
              <a:spcBef>
                <a:spcPct val="0"/>
              </a:spcBef>
              <a:spcAft>
                <a:spcPct val="0"/>
              </a:spcAft>
            </a:pPr>
            <a:r>
              <a:rPr lang="en-US" sz="2400">
                <a:solidFill>
                  <a:srgbClr val="FFFF00"/>
                </a:solidFill>
                <a:latin typeface="Arial" charset="0"/>
              </a:rPr>
              <a:t>Cataracts</a:t>
            </a:r>
          </a:p>
        </p:txBody>
      </p:sp>
      <p:sp>
        <p:nvSpPr>
          <p:cNvPr id="64611" name="Line 1123"/>
          <p:cNvSpPr>
            <a:spLocks noChangeShapeType="1"/>
          </p:cNvSpPr>
          <p:nvPr/>
        </p:nvSpPr>
        <p:spPr bwMode="auto">
          <a:xfrm flipH="1" flipV="1">
            <a:off x="4727575" y="1941513"/>
            <a:ext cx="1397000" cy="163512"/>
          </a:xfrm>
          <a:prstGeom prst="line">
            <a:avLst/>
          </a:prstGeom>
          <a:noFill/>
          <a:ln w="28575">
            <a:solidFill>
              <a:srgbClr val="00CCFF"/>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400">
              <a:solidFill>
                <a:srgbClr val="FFFFFF"/>
              </a:solidFill>
              <a:latin typeface="Times New Roman" charset="0"/>
            </a:endParaRPr>
          </a:p>
        </p:txBody>
      </p:sp>
      <p:sp>
        <p:nvSpPr>
          <p:cNvPr id="64612" name="Line 1124"/>
          <p:cNvSpPr>
            <a:spLocks noChangeShapeType="1"/>
          </p:cNvSpPr>
          <p:nvPr/>
        </p:nvSpPr>
        <p:spPr bwMode="auto">
          <a:xfrm flipH="1" flipV="1">
            <a:off x="4930775" y="3844925"/>
            <a:ext cx="860425" cy="650875"/>
          </a:xfrm>
          <a:prstGeom prst="line">
            <a:avLst/>
          </a:prstGeom>
          <a:noFill/>
          <a:ln w="28575">
            <a:solidFill>
              <a:srgbClr val="00CCFF"/>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400">
              <a:solidFill>
                <a:srgbClr val="FFFFFF"/>
              </a:solidFill>
              <a:latin typeface="Times New Roman" charset="0"/>
            </a:endParaRPr>
          </a:p>
        </p:txBody>
      </p:sp>
      <p:sp>
        <p:nvSpPr>
          <p:cNvPr id="64613" name="Line 1125"/>
          <p:cNvSpPr>
            <a:spLocks noChangeShapeType="1"/>
          </p:cNvSpPr>
          <p:nvPr/>
        </p:nvSpPr>
        <p:spPr bwMode="auto">
          <a:xfrm flipH="1" flipV="1">
            <a:off x="4748213" y="3502025"/>
            <a:ext cx="1100137" cy="993775"/>
          </a:xfrm>
          <a:prstGeom prst="line">
            <a:avLst/>
          </a:prstGeom>
          <a:noFill/>
          <a:ln w="28575">
            <a:solidFill>
              <a:srgbClr val="00CCFF"/>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400">
              <a:solidFill>
                <a:srgbClr val="FFFFFF"/>
              </a:solidFill>
              <a:latin typeface="Times New Roman" charset="0"/>
            </a:endParaRPr>
          </a:p>
        </p:txBody>
      </p:sp>
      <p:sp>
        <p:nvSpPr>
          <p:cNvPr id="64614" name="Text Box 1126"/>
          <p:cNvSpPr txBox="1">
            <a:spLocks noChangeArrowheads="1"/>
          </p:cNvSpPr>
          <p:nvPr/>
        </p:nvSpPr>
        <p:spPr bwMode="auto">
          <a:xfrm>
            <a:off x="2695575" y="5653088"/>
            <a:ext cx="684213" cy="400050"/>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2000">
                <a:solidFill>
                  <a:srgbClr val="FFFF00"/>
                </a:solidFill>
                <a:latin typeface="Arial" charset="0"/>
              </a:rPr>
              <a:t>Skin</a:t>
            </a:r>
            <a:endParaRPr lang="en-US" sz="2400">
              <a:solidFill>
                <a:srgbClr val="FFFF00"/>
              </a:solidFill>
              <a:latin typeface="Arial" charset="0"/>
            </a:endParaRPr>
          </a:p>
        </p:txBody>
      </p:sp>
      <p:sp>
        <p:nvSpPr>
          <p:cNvPr id="64615" name="Line 1127"/>
          <p:cNvSpPr>
            <a:spLocks noChangeShapeType="1"/>
          </p:cNvSpPr>
          <p:nvPr/>
        </p:nvSpPr>
        <p:spPr bwMode="auto">
          <a:xfrm flipV="1">
            <a:off x="3513138" y="5689600"/>
            <a:ext cx="985837" cy="115888"/>
          </a:xfrm>
          <a:prstGeom prst="line">
            <a:avLst/>
          </a:prstGeom>
          <a:noFill/>
          <a:ln w="28575">
            <a:solidFill>
              <a:srgbClr val="00CCFF"/>
            </a:solidFill>
            <a:round/>
            <a:headEnd/>
            <a:tailEnd type="triangle" w="med" len="med"/>
          </a:ln>
        </p:spPr>
        <p:txBody>
          <a:bodyPr>
            <a:prstTxWarp prst="textNoShape">
              <a:avLst/>
            </a:prstTxWarp>
          </a:bodyPr>
          <a:lstStyle/>
          <a:p>
            <a:pPr fontAlgn="base">
              <a:spcBef>
                <a:spcPct val="0"/>
              </a:spcBef>
              <a:spcAft>
                <a:spcPct val="0"/>
              </a:spcAft>
            </a:pPr>
            <a:endParaRPr lang="en-US" sz="2400">
              <a:solidFill>
                <a:srgbClr val="FFFFFF"/>
              </a:solidFill>
              <a:latin typeface="Times New Roman" charset="0"/>
            </a:endParaRPr>
          </a:p>
        </p:txBody>
      </p:sp>
      <p:sp>
        <p:nvSpPr>
          <p:cNvPr id="64616" name="Line 1128"/>
          <p:cNvSpPr>
            <a:spLocks noChangeShapeType="1"/>
          </p:cNvSpPr>
          <p:nvPr/>
        </p:nvSpPr>
        <p:spPr bwMode="auto">
          <a:xfrm>
            <a:off x="5529263" y="2960688"/>
            <a:ext cx="696912" cy="0"/>
          </a:xfrm>
          <a:prstGeom prst="line">
            <a:avLst/>
          </a:prstGeom>
          <a:noFill/>
          <a:ln w="28575">
            <a:solidFill>
              <a:srgbClr val="00CCFF"/>
            </a:solidFill>
            <a:round/>
            <a:headEnd type="triangle" w="med" len="med"/>
            <a:tailEnd/>
          </a:ln>
        </p:spPr>
        <p:txBody>
          <a:bodyPr>
            <a:prstTxWarp prst="textNoShape">
              <a:avLst/>
            </a:prstTxWarp>
          </a:bodyPr>
          <a:lstStyle/>
          <a:p>
            <a:pPr fontAlgn="base">
              <a:spcBef>
                <a:spcPct val="0"/>
              </a:spcBef>
              <a:spcAft>
                <a:spcPct val="0"/>
              </a:spcAft>
            </a:pPr>
            <a:endParaRPr lang="en-US" sz="2400">
              <a:solidFill>
                <a:srgbClr val="FFFFFF"/>
              </a:solidFill>
              <a:latin typeface="Times New Roman" charset="0"/>
            </a:endParaRPr>
          </a:p>
        </p:txBody>
      </p:sp>
      <p:sp>
        <p:nvSpPr>
          <p:cNvPr id="64617" name="Line 1129"/>
          <p:cNvSpPr>
            <a:spLocks noChangeShapeType="1"/>
          </p:cNvSpPr>
          <p:nvPr/>
        </p:nvSpPr>
        <p:spPr bwMode="auto">
          <a:xfrm>
            <a:off x="5530850" y="3270250"/>
            <a:ext cx="696913" cy="0"/>
          </a:xfrm>
          <a:prstGeom prst="line">
            <a:avLst/>
          </a:prstGeom>
          <a:noFill/>
          <a:ln w="28575">
            <a:solidFill>
              <a:srgbClr val="00CCFF"/>
            </a:solidFill>
            <a:round/>
            <a:headEnd type="triangle" w="med" len="med"/>
            <a:tailEnd/>
          </a:ln>
        </p:spPr>
        <p:txBody>
          <a:bodyPr>
            <a:prstTxWarp prst="textNoShape">
              <a:avLst/>
            </a:prstTxWarp>
          </a:bodyPr>
          <a:lstStyle/>
          <a:p>
            <a:pPr fontAlgn="base">
              <a:spcBef>
                <a:spcPct val="0"/>
              </a:spcBef>
              <a:spcAft>
                <a:spcPct val="0"/>
              </a:spcAft>
            </a:pPr>
            <a:endParaRPr lang="en-US" sz="2400">
              <a:solidFill>
                <a:srgbClr val="FFFFFF"/>
              </a:solidFill>
              <a:latin typeface="Times New Roman" charset="0"/>
            </a:endParaRPr>
          </a:p>
        </p:txBody>
      </p:sp>
      <p:sp>
        <p:nvSpPr>
          <p:cNvPr id="64618" name="Line 1130"/>
          <p:cNvSpPr>
            <a:spLocks noChangeShapeType="1"/>
          </p:cNvSpPr>
          <p:nvPr/>
        </p:nvSpPr>
        <p:spPr bwMode="auto">
          <a:xfrm>
            <a:off x="5530850" y="3551238"/>
            <a:ext cx="696913" cy="0"/>
          </a:xfrm>
          <a:prstGeom prst="line">
            <a:avLst/>
          </a:prstGeom>
          <a:noFill/>
          <a:ln w="28575">
            <a:solidFill>
              <a:srgbClr val="00CCFF"/>
            </a:solidFill>
            <a:round/>
            <a:headEnd type="triangle" w="med" len="med"/>
            <a:tailEnd/>
          </a:ln>
        </p:spPr>
        <p:txBody>
          <a:bodyPr>
            <a:prstTxWarp prst="textNoShape">
              <a:avLst/>
            </a:prstTxWarp>
          </a:bodyPr>
          <a:lstStyle/>
          <a:p>
            <a:pPr fontAlgn="base">
              <a:spcBef>
                <a:spcPct val="0"/>
              </a:spcBef>
              <a:spcAft>
                <a:spcPct val="0"/>
              </a:spcAft>
            </a:pPr>
            <a:endParaRPr lang="en-US" sz="2400">
              <a:solidFill>
                <a:srgbClr val="FFFFFF"/>
              </a:solidFill>
              <a:latin typeface="Times New Roman" charset="0"/>
            </a:endParaRPr>
          </a:p>
        </p:txBody>
      </p:sp>
      <p:sp>
        <p:nvSpPr>
          <p:cNvPr id="64619" name="Rectangle 1131"/>
          <p:cNvSpPr>
            <a:spLocks noChangeArrowheads="1"/>
          </p:cNvSpPr>
          <p:nvPr/>
        </p:nvSpPr>
        <p:spPr bwMode="auto">
          <a:xfrm>
            <a:off x="5094288" y="1339850"/>
            <a:ext cx="4144962" cy="39687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fontAlgn="base" hangingPunct="0">
              <a:spcBef>
                <a:spcPct val="0"/>
              </a:spcBef>
              <a:spcAft>
                <a:spcPct val="0"/>
              </a:spcAft>
            </a:pPr>
            <a:r>
              <a:rPr lang="en-US" sz="2000">
                <a:solidFill>
                  <a:srgbClr val="FFFF00"/>
                </a:solidFill>
                <a:latin typeface="Arial" charset="0"/>
              </a:rPr>
              <a:t>Idiopathic intracranial hypertension</a:t>
            </a:r>
          </a:p>
        </p:txBody>
      </p:sp>
      <p:sp>
        <p:nvSpPr>
          <p:cNvPr id="64620" name="Line 1132"/>
          <p:cNvSpPr>
            <a:spLocks noChangeShapeType="1"/>
          </p:cNvSpPr>
          <p:nvPr/>
        </p:nvSpPr>
        <p:spPr bwMode="auto">
          <a:xfrm flipH="1">
            <a:off x="4708525" y="1604963"/>
            <a:ext cx="377825" cy="87312"/>
          </a:xfrm>
          <a:prstGeom prst="line">
            <a:avLst/>
          </a:prstGeom>
          <a:noFill/>
          <a:ln w="28575">
            <a:solidFill>
              <a:srgbClr val="00CCFF"/>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400">
              <a:solidFill>
                <a:srgbClr val="FFFFFF"/>
              </a:solidFill>
              <a:latin typeface="Times New Roman" charset="0"/>
            </a:endParaRPr>
          </a:p>
        </p:txBody>
      </p:sp>
      <p:sp>
        <p:nvSpPr>
          <p:cNvPr id="64621" name="Freeform 1133"/>
          <p:cNvSpPr>
            <a:spLocks/>
          </p:cNvSpPr>
          <p:nvPr/>
        </p:nvSpPr>
        <p:spPr bwMode="auto">
          <a:xfrm>
            <a:off x="4595813" y="3155950"/>
            <a:ext cx="112712" cy="100013"/>
          </a:xfrm>
          <a:custGeom>
            <a:avLst/>
            <a:gdLst>
              <a:gd name="T0" fmla="*/ 2147483647 w 135"/>
              <a:gd name="T1" fmla="*/ 2147483647 h 115"/>
              <a:gd name="T2" fmla="*/ 2147483647 w 135"/>
              <a:gd name="T3" fmla="*/ 2147483647 h 115"/>
              <a:gd name="T4" fmla="*/ 2147483647 w 135"/>
              <a:gd name="T5" fmla="*/ 0 h 115"/>
              <a:gd name="T6" fmla="*/ 0 60000 65536"/>
              <a:gd name="T7" fmla="*/ 0 60000 65536"/>
              <a:gd name="T8" fmla="*/ 0 60000 65536"/>
              <a:gd name="T9" fmla="*/ 0 w 135"/>
              <a:gd name="T10" fmla="*/ 0 h 115"/>
              <a:gd name="T11" fmla="*/ 135 w 135"/>
              <a:gd name="T12" fmla="*/ 115 h 115"/>
            </a:gdLst>
            <a:ahLst/>
            <a:cxnLst>
              <a:cxn ang="T6">
                <a:pos x="T0" y="T1"/>
              </a:cxn>
              <a:cxn ang="T7">
                <a:pos x="T2" y="T3"/>
              </a:cxn>
              <a:cxn ang="T8">
                <a:pos x="T4" y="T5"/>
              </a:cxn>
            </a:cxnLst>
            <a:rect l="T9" t="T10" r="T11" b="T12"/>
            <a:pathLst>
              <a:path w="135" h="115">
                <a:moveTo>
                  <a:pt x="49" y="12"/>
                </a:moveTo>
                <a:cubicBezTo>
                  <a:pt x="15" y="115"/>
                  <a:pt x="0" y="87"/>
                  <a:pt x="121" y="72"/>
                </a:cubicBezTo>
                <a:cubicBezTo>
                  <a:pt x="135" y="16"/>
                  <a:pt x="133" y="40"/>
                  <a:pt x="133" y="0"/>
                </a:cubicBezTo>
              </a:path>
            </a:pathLst>
          </a:custGeom>
          <a:solidFill>
            <a:srgbClr val="008000"/>
          </a:solidFill>
          <a:ln w="12700">
            <a:solidFill>
              <a:srgbClr val="00FFFF"/>
            </a:solidFill>
            <a:round/>
            <a:headEnd/>
            <a:tailEnd/>
          </a:ln>
        </p:spPr>
        <p:txBody>
          <a:bodyPr>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64622" name="Rectangle 1134"/>
          <p:cNvSpPr>
            <a:spLocks noChangeArrowheads="1"/>
          </p:cNvSpPr>
          <p:nvPr/>
        </p:nvSpPr>
        <p:spPr bwMode="auto">
          <a:xfrm>
            <a:off x="5932488" y="3883025"/>
            <a:ext cx="2276475" cy="363538"/>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fontAlgn="base" hangingPunct="0">
              <a:spcBef>
                <a:spcPct val="0"/>
              </a:spcBef>
              <a:spcAft>
                <a:spcPct val="0"/>
              </a:spcAft>
            </a:pPr>
            <a:r>
              <a:rPr lang="en-US" sz="2400">
                <a:solidFill>
                  <a:srgbClr val="FFFF00"/>
                </a:solidFill>
                <a:latin typeface="Arial" charset="0"/>
              </a:rPr>
              <a:t>Severe pancreatitis</a:t>
            </a:r>
          </a:p>
        </p:txBody>
      </p:sp>
      <p:sp>
        <p:nvSpPr>
          <p:cNvPr id="64623" name="Line 1135"/>
          <p:cNvSpPr>
            <a:spLocks noChangeShapeType="1"/>
          </p:cNvSpPr>
          <p:nvPr/>
        </p:nvSpPr>
        <p:spPr bwMode="auto">
          <a:xfrm flipH="1" flipV="1">
            <a:off x="4786313" y="3311525"/>
            <a:ext cx="1157287" cy="727075"/>
          </a:xfrm>
          <a:prstGeom prst="line">
            <a:avLst/>
          </a:prstGeom>
          <a:noFill/>
          <a:ln w="28575">
            <a:solidFill>
              <a:srgbClr val="00CCFF"/>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400">
              <a:solidFill>
                <a:srgbClr val="FFFFFF"/>
              </a:solidFill>
              <a:latin typeface="Times New Roman" charset="0"/>
            </a:endParaRPr>
          </a:p>
        </p:txBody>
      </p:sp>
    </p:spTree>
    <p:extLst>
      <p:ext uri="{BB962C8B-B14F-4D97-AF65-F5344CB8AC3E}">
        <p14:creationId xmlns:p14="http://schemas.microsoft.com/office/powerpoint/2010/main" val="2778307040"/>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2"/>
          <p:cNvSpPr>
            <a:spLocks noChangeArrowheads="1"/>
          </p:cNvSpPr>
          <p:nvPr/>
        </p:nvSpPr>
        <p:spPr bwMode="auto">
          <a:xfrm>
            <a:off x="3667125" y="2587625"/>
            <a:ext cx="1579563" cy="1262063"/>
          </a:xfrm>
          <a:prstGeom prst="ellipse">
            <a:avLst/>
          </a:prstGeom>
          <a:solidFill>
            <a:schemeClr val="hlink"/>
          </a:solidFill>
          <a:ln w="9525">
            <a:solidFill>
              <a:schemeClr val="tx1"/>
            </a:solidFill>
            <a:round/>
            <a:headEnd type="none" w="sm" len="sm"/>
            <a:tailEnd type="none" w="sm" len="sm"/>
          </a:ln>
        </p:spPr>
        <p:txBody>
          <a:bodyPr wrap="none" anchor="ctr">
            <a:prstTxWarp prst="textNoShape">
              <a:avLst/>
            </a:prstTxWarp>
          </a:bodyPr>
          <a:lstStyle/>
          <a:p>
            <a:pPr algn="ctr" eaLnBrk="0" fontAlgn="base" hangingPunct="0">
              <a:spcBef>
                <a:spcPct val="0"/>
              </a:spcBef>
              <a:spcAft>
                <a:spcPct val="0"/>
              </a:spcAft>
            </a:pPr>
            <a:endParaRPr lang="en-US" sz="2400">
              <a:solidFill>
                <a:srgbClr val="FFFFFF"/>
              </a:solidFill>
              <a:latin typeface="Times New Roman" pitchFamily="1" charset="0"/>
            </a:endParaRPr>
          </a:p>
        </p:txBody>
      </p:sp>
      <p:sp>
        <p:nvSpPr>
          <p:cNvPr id="665603" name="Rectangle 3"/>
          <p:cNvSpPr>
            <a:spLocks noGrp="1" noChangeArrowheads="1"/>
          </p:cNvSpPr>
          <p:nvPr>
            <p:ph type="title"/>
          </p:nvPr>
        </p:nvSpPr>
        <p:spPr>
          <a:xfrm>
            <a:off x="304800" y="171450"/>
            <a:ext cx="8521700" cy="1054100"/>
          </a:xfrm>
        </p:spPr>
        <p:txBody>
          <a:bodyPr/>
          <a:lstStyle/>
          <a:p>
            <a:pPr>
              <a:defRPr/>
            </a:pPr>
            <a:r>
              <a:rPr lang="en-US" sz="3200" dirty="0" smtClean="0">
                <a:ea typeface="+mj-ea"/>
                <a:cs typeface="+mj-cs"/>
              </a:rPr>
              <a:t>How does obesity cause diseases?</a:t>
            </a:r>
            <a:br>
              <a:rPr lang="en-US" sz="3200" dirty="0" smtClean="0">
                <a:ea typeface="+mj-ea"/>
                <a:cs typeface="+mj-cs"/>
              </a:rPr>
            </a:br>
            <a:r>
              <a:rPr lang="en-US" sz="3200" dirty="0" smtClean="0">
                <a:ea typeface="+mj-ea"/>
                <a:cs typeface="+mj-cs"/>
              </a:rPr>
              <a:t>Too much fat, too much of the hormones</a:t>
            </a:r>
          </a:p>
        </p:txBody>
      </p:sp>
      <p:sp>
        <p:nvSpPr>
          <p:cNvPr id="29700" name="Rectangle 4"/>
          <p:cNvSpPr>
            <a:spLocks noChangeArrowheads="1"/>
          </p:cNvSpPr>
          <p:nvPr/>
        </p:nvSpPr>
        <p:spPr bwMode="invGray">
          <a:xfrm>
            <a:off x="1363663" y="1143000"/>
            <a:ext cx="6835775" cy="4660900"/>
          </a:xfrm>
          <a:prstGeom prst="rect">
            <a:avLst/>
          </a:prstGeom>
          <a:noFill/>
          <a:ln w="25400">
            <a:noFill/>
            <a:miter lim="800000"/>
            <a:headEnd/>
            <a:tailEnd/>
          </a:ln>
        </p:spPr>
        <p:txBody>
          <a:bodyPr wrap="none" anchor="ctr">
            <a:prstTxWarp prst="textNoShape">
              <a:avLst/>
            </a:prstTxWarp>
          </a:bodyPr>
          <a:lstStyle/>
          <a:p>
            <a:pPr algn="ctr" eaLnBrk="0" fontAlgn="base" hangingPunct="0">
              <a:spcBef>
                <a:spcPct val="0"/>
              </a:spcBef>
              <a:spcAft>
                <a:spcPct val="0"/>
              </a:spcAft>
            </a:pPr>
            <a:endParaRPr lang="en-US" sz="2400">
              <a:solidFill>
                <a:srgbClr val="FFFFFF"/>
              </a:solidFill>
              <a:latin typeface="Times New Roman" pitchFamily="1" charset="0"/>
            </a:endParaRPr>
          </a:p>
        </p:txBody>
      </p:sp>
      <p:sp>
        <p:nvSpPr>
          <p:cNvPr id="29701" name="Rectangle 5"/>
          <p:cNvSpPr>
            <a:spLocks noChangeArrowheads="1"/>
          </p:cNvSpPr>
          <p:nvPr/>
        </p:nvSpPr>
        <p:spPr bwMode="auto">
          <a:xfrm>
            <a:off x="2492375" y="1724025"/>
            <a:ext cx="1089025" cy="366713"/>
          </a:xfrm>
          <a:prstGeom prst="rect">
            <a:avLst/>
          </a:prstGeom>
          <a:noFill/>
          <a:ln w="9525">
            <a:noFill/>
            <a:miter lim="800000"/>
            <a:headEnd/>
            <a:tailEnd/>
          </a:ln>
        </p:spPr>
        <p:txBody>
          <a:bodyPr lIns="92075" tIns="46038" rIns="92075" bIns="46038">
            <a:prstTxWarp prst="textNoShape">
              <a:avLst/>
            </a:prstTxWarp>
            <a:spAutoFit/>
          </a:bodyPr>
          <a:lstStyle/>
          <a:p>
            <a:pPr eaLnBrk="0" fontAlgn="base" hangingPunct="0">
              <a:spcBef>
                <a:spcPct val="50000"/>
              </a:spcBef>
              <a:spcAft>
                <a:spcPct val="0"/>
              </a:spcAft>
              <a:tabLst>
                <a:tab pos="287338" algn="l"/>
              </a:tabLst>
            </a:pPr>
            <a:r>
              <a:rPr lang="en-US" b="1">
                <a:solidFill>
                  <a:srgbClr val="FFFFFF"/>
                </a:solidFill>
                <a:latin typeface="Arial"/>
              </a:rPr>
              <a:t>Lactate</a:t>
            </a:r>
          </a:p>
        </p:txBody>
      </p:sp>
      <p:sp>
        <p:nvSpPr>
          <p:cNvPr id="29702" name="Rectangle 6"/>
          <p:cNvSpPr>
            <a:spLocks noChangeArrowheads="1"/>
          </p:cNvSpPr>
          <p:nvPr/>
        </p:nvSpPr>
        <p:spPr bwMode="auto">
          <a:xfrm>
            <a:off x="4495800" y="1455738"/>
            <a:ext cx="2454275" cy="366712"/>
          </a:xfrm>
          <a:prstGeom prst="rect">
            <a:avLst/>
          </a:prstGeom>
          <a:noFill/>
          <a:ln w="9525">
            <a:noFill/>
            <a:miter lim="800000"/>
            <a:headEnd/>
            <a:tailEnd/>
          </a:ln>
        </p:spPr>
        <p:txBody>
          <a:bodyPr lIns="92075" tIns="46038" rIns="92075" bIns="46038">
            <a:prstTxWarp prst="textNoShape">
              <a:avLst/>
            </a:prstTxWarp>
            <a:spAutoFit/>
          </a:bodyPr>
          <a:lstStyle/>
          <a:p>
            <a:pPr eaLnBrk="0" fontAlgn="base" hangingPunct="0">
              <a:spcBef>
                <a:spcPct val="50000"/>
              </a:spcBef>
              <a:spcAft>
                <a:spcPct val="0"/>
              </a:spcAft>
              <a:tabLst>
                <a:tab pos="287338" algn="l"/>
              </a:tabLst>
            </a:pPr>
            <a:r>
              <a:rPr lang="en-GB" b="1">
                <a:solidFill>
                  <a:srgbClr val="FFFFFF"/>
                </a:solidFill>
                <a:latin typeface="Times New Roman" pitchFamily="1" charset="0"/>
              </a:rPr>
              <a:t>   </a:t>
            </a:r>
            <a:r>
              <a:rPr lang="en-US" b="1">
                <a:solidFill>
                  <a:srgbClr val="FFFFFF"/>
                </a:solidFill>
                <a:latin typeface="Arial"/>
              </a:rPr>
              <a:t>Angiotensinogen</a:t>
            </a:r>
          </a:p>
        </p:txBody>
      </p:sp>
      <p:sp>
        <p:nvSpPr>
          <p:cNvPr id="29703" name="Rectangle 7"/>
          <p:cNvSpPr>
            <a:spLocks noChangeArrowheads="1"/>
          </p:cNvSpPr>
          <p:nvPr/>
        </p:nvSpPr>
        <p:spPr bwMode="auto">
          <a:xfrm>
            <a:off x="1792288" y="3025775"/>
            <a:ext cx="1027112" cy="366713"/>
          </a:xfrm>
          <a:prstGeom prst="rect">
            <a:avLst/>
          </a:prstGeom>
          <a:noFill/>
          <a:ln w="9525">
            <a:noFill/>
            <a:miter lim="800000"/>
            <a:headEnd/>
            <a:tailEnd/>
          </a:ln>
        </p:spPr>
        <p:txBody>
          <a:bodyPr lIns="92075" tIns="46038" rIns="92075" bIns="46038">
            <a:prstTxWarp prst="textNoShape">
              <a:avLst/>
            </a:prstTxWarp>
            <a:spAutoFit/>
          </a:bodyPr>
          <a:lstStyle/>
          <a:p>
            <a:pPr eaLnBrk="0" fontAlgn="base" hangingPunct="0">
              <a:spcBef>
                <a:spcPct val="50000"/>
              </a:spcBef>
              <a:spcAft>
                <a:spcPct val="0"/>
              </a:spcAft>
              <a:tabLst>
                <a:tab pos="287338" algn="l"/>
              </a:tabLst>
            </a:pPr>
            <a:r>
              <a:rPr lang="en-US" b="1">
                <a:solidFill>
                  <a:srgbClr val="FFFFFF"/>
                </a:solidFill>
                <a:latin typeface="Arial"/>
              </a:rPr>
              <a:t>Leptin</a:t>
            </a:r>
          </a:p>
        </p:txBody>
      </p:sp>
      <p:sp>
        <p:nvSpPr>
          <p:cNvPr id="29704" name="Rectangle 8"/>
          <p:cNvSpPr>
            <a:spLocks noChangeArrowheads="1"/>
          </p:cNvSpPr>
          <p:nvPr/>
        </p:nvSpPr>
        <p:spPr bwMode="auto">
          <a:xfrm>
            <a:off x="1393825" y="4175125"/>
            <a:ext cx="2174875" cy="641350"/>
          </a:xfrm>
          <a:prstGeom prst="rect">
            <a:avLst/>
          </a:prstGeom>
          <a:noFill/>
          <a:ln w="9525">
            <a:noFill/>
            <a:miter lim="800000"/>
            <a:headEnd/>
            <a:tailEnd/>
          </a:ln>
        </p:spPr>
        <p:txBody>
          <a:bodyPr lIns="92075" tIns="46038" rIns="92075" bIns="46038">
            <a:prstTxWarp prst="textNoShape">
              <a:avLst/>
            </a:prstTxWarp>
            <a:spAutoFit/>
          </a:bodyPr>
          <a:lstStyle/>
          <a:p>
            <a:pPr algn="ctr" eaLnBrk="0" fontAlgn="base" hangingPunct="0">
              <a:spcBef>
                <a:spcPct val="50000"/>
              </a:spcBef>
              <a:spcAft>
                <a:spcPct val="0"/>
              </a:spcAft>
              <a:tabLst>
                <a:tab pos="287338" algn="l"/>
              </a:tabLst>
            </a:pPr>
            <a:r>
              <a:rPr lang="en-GB" b="1">
                <a:solidFill>
                  <a:srgbClr val="FFFFFF"/>
                </a:solidFill>
                <a:latin typeface="Times New Roman" pitchFamily="1" charset="0"/>
              </a:rPr>
              <a:t>    </a:t>
            </a:r>
            <a:r>
              <a:rPr lang="en-US" b="1">
                <a:solidFill>
                  <a:srgbClr val="FFFFFF"/>
                </a:solidFill>
                <a:latin typeface="Arial"/>
              </a:rPr>
              <a:t>Adipsin (Complement D)</a:t>
            </a:r>
          </a:p>
        </p:txBody>
      </p:sp>
      <p:sp>
        <p:nvSpPr>
          <p:cNvPr id="29705" name="Rectangle 9"/>
          <p:cNvSpPr>
            <a:spLocks noChangeArrowheads="1"/>
          </p:cNvSpPr>
          <p:nvPr/>
        </p:nvSpPr>
        <p:spPr bwMode="auto">
          <a:xfrm>
            <a:off x="1763713" y="3567113"/>
            <a:ext cx="974725" cy="366712"/>
          </a:xfrm>
          <a:prstGeom prst="rect">
            <a:avLst/>
          </a:prstGeom>
          <a:noFill/>
          <a:ln w="9525">
            <a:noFill/>
            <a:miter lim="800000"/>
            <a:headEnd/>
            <a:tailEnd/>
          </a:ln>
        </p:spPr>
        <p:txBody>
          <a:bodyPr lIns="92075" tIns="46038" rIns="92075" bIns="46038">
            <a:prstTxWarp prst="textNoShape">
              <a:avLst/>
            </a:prstTxWarp>
            <a:spAutoFit/>
          </a:bodyPr>
          <a:lstStyle/>
          <a:p>
            <a:pPr eaLnBrk="0" fontAlgn="base" hangingPunct="0">
              <a:spcBef>
                <a:spcPct val="50000"/>
              </a:spcBef>
              <a:spcAft>
                <a:spcPct val="0"/>
              </a:spcAft>
              <a:tabLst>
                <a:tab pos="287338" algn="l"/>
              </a:tabLst>
            </a:pPr>
            <a:r>
              <a:rPr lang="en-US" b="1">
                <a:solidFill>
                  <a:srgbClr val="FFFFFF"/>
                </a:solidFill>
                <a:latin typeface="Arial"/>
              </a:rPr>
              <a:t>TNF-</a:t>
            </a:r>
            <a:r>
              <a:rPr lang="en-US" b="1">
                <a:solidFill>
                  <a:srgbClr val="FFFFFF"/>
                </a:solidFill>
                <a:latin typeface="Symbol" pitchFamily="1" charset="2"/>
              </a:rPr>
              <a:t>a</a:t>
            </a:r>
          </a:p>
        </p:txBody>
      </p:sp>
      <p:sp>
        <p:nvSpPr>
          <p:cNvPr id="29706" name="Rectangle 10"/>
          <p:cNvSpPr>
            <a:spLocks noChangeArrowheads="1"/>
          </p:cNvSpPr>
          <p:nvPr/>
        </p:nvSpPr>
        <p:spPr bwMode="auto">
          <a:xfrm>
            <a:off x="5770563" y="3027363"/>
            <a:ext cx="987425" cy="366712"/>
          </a:xfrm>
          <a:prstGeom prst="rect">
            <a:avLst/>
          </a:prstGeom>
          <a:noFill/>
          <a:ln w="9525">
            <a:noFill/>
            <a:miter lim="800000"/>
            <a:headEnd/>
            <a:tailEnd/>
          </a:ln>
        </p:spPr>
        <p:txBody>
          <a:bodyPr lIns="92075" tIns="46038" rIns="92075" bIns="46038">
            <a:prstTxWarp prst="textNoShape">
              <a:avLst/>
            </a:prstTxWarp>
            <a:spAutoFit/>
          </a:bodyPr>
          <a:lstStyle/>
          <a:p>
            <a:pPr eaLnBrk="0" fontAlgn="base" hangingPunct="0">
              <a:spcBef>
                <a:spcPct val="50000"/>
              </a:spcBef>
              <a:spcAft>
                <a:spcPct val="0"/>
              </a:spcAft>
              <a:tabLst>
                <a:tab pos="287338" algn="l"/>
              </a:tabLst>
            </a:pPr>
            <a:r>
              <a:rPr lang="en-GB" b="1">
                <a:solidFill>
                  <a:srgbClr val="FFFFFF"/>
                </a:solidFill>
                <a:latin typeface="Times New Roman" pitchFamily="1" charset="0"/>
              </a:rPr>
              <a:t>    </a:t>
            </a:r>
            <a:r>
              <a:rPr lang="en-US" b="1">
                <a:solidFill>
                  <a:srgbClr val="FFFFFF"/>
                </a:solidFill>
                <a:latin typeface="Arial"/>
              </a:rPr>
              <a:t>FFA</a:t>
            </a:r>
          </a:p>
        </p:txBody>
      </p:sp>
      <p:sp>
        <p:nvSpPr>
          <p:cNvPr id="29707" name="Line 11"/>
          <p:cNvSpPr>
            <a:spLocks noChangeShapeType="1"/>
          </p:cNvSpPr>
          <p:nvPr/>
        </p:nvSpPr>
        <p:spPr bwMode="auto">
          <a:xfrm rot="20114310" flipH="1">
            <a:off x="4724400" y="1987550"/>
            <a:ext cx="533400" cy="533400"/>
          </a:xfrm>
          <a:prstGeom prst="line">
            <a:avLst/>
          </a:prstGeom>
          <a:noFill/>
          <a:ln w="25400">
            <a:solidFill>
              <a:schemeClr val="tx1"/>
            </a:solidFill>
            <a:round/>
            <a:headEnd type="triangle" w="lg" len="med"/>
            <a:tailEnd type="none" w="sm" len="sm"/>
          </a:ln>
        </p:spPr>
        <p:txBody>
          <a:bodyPr wrap="none" anchor="ctr">
            <a:prstTxWarp prst="textNoShape">
              <a:avLst/>
            </a:prstTxWarp>
          </a:bodyPr>
          <a:lstStyle/>
          <a:p>
            <a:pPr algn="ctr" eaLnBrk="0" fontAlgn="base" hangingPunct="0">
              <a:spcBef>
                <a:spcPct val="0"/>
              </a:spcBef>
              <a:spcAft>
                <a:spcPct val="0"/>
              </a:spcAft>
            </a:pPr>
            <a:endParaRPr lang="en-US" sz="2400" smtClean="0">
              <a:solidFill>
                <a:srgbClr val="FFFFFF"/>
              </a:solidFill>
              <a:latin typeface="Times New Roman" pitchFamily="1" charset="0"/>
            </a:endParaRPr>
          </a:p>
        </p:txBody>
      </p:sp>
      <p:sp>
        <p:nvSpPr>
          <p:cNvPr id="29708" name="Line 12"/>
          <p:cNvSpPr>
            <a:spLocks noChangeShapeType="1"/>
          </p:cNvSpPr>
          <p:nvPr/>
        </p:nvSpPr>
        <p:spPr bwMode="auto">
          <a:xfrm flipH="1" flipV="1">
            <a:off x="5143500" y="3648075"/>
            <a:ext cx="858838" cy="471488"/>
          </a:xfrm>
          <a:prstGeom prst="line">
            <a:avLst/>
          </a:prstGeom>
          <a:noFill/>
          <a:ln w="25400">
            <a:solidFill>
              <a:schemeClr val="tx1"/>
            </a:solidFill>
            <a:round/>
            <a:headEnd type="triangle" w="lg" len="med"/>
            <a:tailEnd type="none" w="sm" len="sm"/>
          </a:ln>
        </p:spPr>
        <p:txBody>
          <a:bodyPr wrap="none" anchor="ctr">
            <a:prstTxWarp prst="textNoShape">
              <a:avLst/>
            </a:prstTxWarp>
          </a:bodyPr>
          <a:lstStyle/>
          <a:p>
            <a:pPr algn="ctr" eaLnBrk="0" fontAlgn="base" hangingPunct="0">
              <a:spcBef>
                <a:spcPct val="0"/>
              </a:spcBef>
              <a:spcAft>
                <a:spcPct val="0"/>
              </a:spcAft>
            </a:pPr>
            <a:endParaRPr lang="en-US" sz="2400" smtClean="0">
              <a:solidFill>
                <a:srgbClr val="FFFFFF"/>
              </a:solidFill>
              <a:latin typeface="Times New Roman" pitchFamily="1" charset="0"/>
            </a:endParaRPr>
          </a:p>
        </p:txBody>
      </p:sp>
      <p:sp>
        <p:nvSpPr>
          <p:cNvPr id="29709" name="Line 13"/>
          <p:cNvSpPr>
            <a:spLocks noChangeShapeType="1"/>
          </p:cNvSpPr>
          <p:nvPr/>
        </p:nvSpPr>
        <p:spPr bwMode="auto">
          <a:xfrm flipV="1">
            <a:off x="3276600" y="3630613"/>
            <a:ext cx="495300" cy="495300"/>
          </a:xfrm>
          <a:prstGeom prst="line">
            <a:avLst/>
          </a:prstGeom>
          <a:noFill/>
          <a:ln w="25400">
            <a:solidFill>
              <a:schemeClr val="tx1"/>
            </a:solidFill>
            <a:round/>
            <a:headEnd type="triangle" w="lg" len="med"/>
            <a:tailEnd type="none" w="sm" len="sm"/>
          </a:ln>
        </p:spPr>
        <p:txBody>
          <a:bodyPr wrap="none" anchor="ctr">
            <a:prstTxWarp prst="textNoShape">
              <a:avLst/>
            </a:prstTxWarp>
          </a:bodyPr>
          <a:lstStyle/>
          <a:p>
            <a:pPr algn="ctr" eaLnBrk="0" fontAlgn="base" hangingPunct="0">
              <a:spcBef>
                <a:spcPct val="0"/>
              </a:spcBef>
              <a:spcAft>
                <a:spcPct val="0"/>
              </a:spcAft>
            </a:pPr>
            <a:endParaRPr lang="en-US" sz="2400" smtClean="0">
              <a:solidFill>
                <a:srgbClr val="FFFFFF"/>
              </a:solidFill>
              <a:latin typeface="Times New Roman" pitchFamily="1" charset="0"/>
            </a:endParaRPr>
          </a:p>
        </p:txBody>
      </p:sp>
      <p:sp>
        <p:nvSpPr>
          <p:cNvPr id="29710" name="Line 14"/>
          <p:cNvSpPr>
            <a:spLocks noChangeShapeType="1"/>
          </p:cNvSpPr>
          <p:nvPr/>
        </p:nvSpPr>
        <p:spPr bwMode="auto">
          <a:xfrm flipH="1" flipV="1">
            <a:off x="5278438" y="3206750"/>
            <a:ext cx="525462" cy="1588"/>
          </a:xfrm>
          <a:prstGeom prst="line">
            <a:avLst/>
          </a:prstGeom>
          <a:noFill/>
          <a:ln w="25400">
            <a:solidFill>
              <a:schemeClr val="tx1"/>
            </a:solidFill>
            <a:round/>
            <a:headEnd type="triangle" w="lg" len="med"/>
            <a:tailEnd type="none" w="sm" len="sm"/>
          </a:ln>
        </p:spPr>
        <p:txBody>
          <a:bodyPr wrap="none" anchor="ctr">
            <a:prstTxWarp prst="textNoShape">
              <a:avLst/>
            </a:prstTxWarp>
          </a:bodyPr>
          <a:lstStyle/>
          <a:p>
            <a:pPr algn="ctr" eaLnBrk="0" fontAlgn="base" hangingPunct="0">
              <a:spcBef>
                <a:spcPct val="0"/>
              </a:spcBef>
              <a:spcAft>
                <a:spcPct val="0"/>
              </a:spcAft>
            </a:pPr>
            <a:endParaRPr lang="en-US" sz="2400" smtClean="0">
              <a:solidFill>
                <a:srgbClr val="FFFFFF"/>
              </a:solidFill>
              <a:latin typeface="Times New Roman" pitchFamily="1" charset="0"/>
            </a:endParaRPr>
          </a:p>
        </p:txBody>
      </p:sp>
      <p:sp>
        <p:nvSpPr>
          <p:cNvPr id="29711" name="Line 15"/>
          <p:cNvSpPr>
            <a:spLocks noChangeShapeType="1"/>
          </p:cNvSpPr>
          <p:nvPr/>
        </p:nvSpPr>
        <p:spPr bwMode="auto">
          <a:xfrm>
            <a:off x="3325813" y="2173288"/>
            <a:ext cx="533400" cy="533400"/>
          </a:xfrm>
          <a:prstGeom prst="line">
            <a:avLst/>
          </a:prstGeom>
          <a:noFill/>
          <a:ln w="25400">
            <a:solidFill>
              <a:schemeClr val="tx1"/>
            </a:solidFill>
            <a:round/>
            <a:headEnd type="triangle" w="lg" len="med"/>
            <a:tailEnd type="none" w="sm" len="sm"/>
          </a:ln>
        </p:spPr>
        <p:txBody>
          <a:bodyPr wrap="none" anchor="ctr">
            <a:prstTxWarp prst="textNoShape">
              <a:avLst/>
            </a:prstTxWarp>
          </a:bodyPr>
          <a:lstStyle/>
          <a:p>
            <a:pPr algn="ctr" eaLnBrk="0" fontAlgn="base" hangingPunct="0">
              <a:spcBef>
                <a:spcPct val="0"/>
              </a:spcBef>
              <a:spcAft>
                <a:spcPct val="0"/>
              </a:spcAft>
            </a:pPr>
            <a:endParaRPr lang="en-US" sz="2400" smtClean="0">
              <a:solidFill>
                <a:srgbClr val="FFFFFF"/>
              </a:solidFill>
              <a:latin typeface="Times New Roman" pitchFamily="1" charset="0"/>
            </a:endParaRPr>
          </a:p>
        </p:txBody>
      </p:sp>
      <p:sp>
        <p:nvSpPr>
          <p:cNvPr id="665616" name="Rectangle 16"/>
          <p:cNvSpPr>
            <a:spLocks noChangeArrowheads="1"/>
          </p:cNvSpPr>
          <p:nvPr/>
        </p:nvSpPr>
        <p:spPr bwMode="auto">
          <a:xfrm>
            <a:off x="3767138" y="3111500"/>
            <a:ext cx="1630362" cy="369888"/>
          </a:xfrm>
          <a:prstGeom prst="rect">
            <a:avLst/>
          </a:prstGeom>
          <a:noFill/>
          <a:ln w="9525">
            <a:noFill/>
            <a:miter lim="800000"/>
            <a:headEnd/>
            <a:tailEnd/>
          </a:ln>
          <a:effectLst>
            <a:outerShdw dist="35921" dir="2700000" algn="ctr" rotWithShape="0">
              <a:schemeClr val="tx1"/>
            </a:outerShdw>
          </a:effectLst>
        </p:spPr>
        <p:txBody>
          <a:bodyPr lIns="92075" tIns="46038" rIns="92075" bIns="46038">
            <a:prstTxWarp prst="textNoShape">
              <a:avLst/>
            </a:prstTxWarp>
            <a:spAutoFit/>
          </a:bodyPr>
          <a:lstStyle/>
          <a:p>
            <a:pPr eaLnBrk="0" fontAlgn="base" hangingPunct="0">
              <a:spcBef>
                <a:spcPct val="50000"/>
              </a:spcBef>
              <a:spcAft>
                <a:spcPct val="0"/>
              </a:spcAft>
              <a:tabLst>
                <a:tab pos="287338" algn="l"/>
              </a:tabLst>
            </a:pPr>
            <a:r>
              <a:rPr lang="en-US" b="1">
                <a:solidFill>
                  <a:srgbClr val="002841"/>
                </a:solidFill>
                <a:latin typeface="Arial"/>
              </a:rPr>
              <a:t>Fat  Stores</a:t>
            </a:r>
          </a:p>
        </p:txBody>
      </p:sp>
      <p:sp>
        <p:nvSpPr>
          <p:cNvPr id="29713" name="Rectangle 17"/>
          <p:cNvSpPr>
            <a:spLocks noChangeArrowheads="1"/>
          </p:cNvSpPr>
          <p:nvPr/>
        </p:nvSpPr>
        <p:spPr bwMode="auto">
          <a:xfrm>
            <a:off x="5265738" y="4802188"/>
            <a:ext cx="2362200" cy="915987"/>
          </a:xfrm>
          <a:prstGeom prst="rect">
            <a:avLst/>
          </a:prstGeom>
          <a:noFill/>
          <a:ln w="9525">
            <a:noFill/>
            <a:miter lim="800000"/>
            <a:headEnd/>
            <a:tailEnd/>
          </a:ln>
        </p:spPr>
        <p:txBody>
          <a:bodyPr lIns="92075" tIns="46038" rIns="92075" bIns="46038">
            <a:prstTxWarp prst="textNoShape">
              <a:avLst/>
            </a:prstTxWarp>
            <a:spAutoFit/>
          </a:bodyPr>
          <a:lstStyle/>
          <a:p>
            <a:pPr algn="ctr" eaLnBrk="0" fontAlgn="base" hangingPunct="0">
              <a:spcBef>
                <a:spcPct val="50000"/>
              </a:spcBef>
              <a:spcAft>
                <a:spcPct val="0"/>
              </a:spcAft>
              <a:tabLst>
                <a:tab pos="287338" algn="l"/>
              </a:tabLst>
            </a:pPr>
            <a:r>
              <a:rPr lang="en-GB" b="1">
                <a:solidFill>
                  <a:srgbClr val="FFFFFF"/>
                </a:solidFill>
                <a:latin typeface="Times New Roman" pitchFamily="1" charset="0"/>
              </a:rPr>
              <a:t>    </a:t>
            </a:r>
            <a:r>
              <a:rPr lang="en-US" b="1">
                <a:solidFill>
                  <a:srgbClr val="FFFFFF"/>
                </a:solidFill>
                <a:latin typeface="Arial"/>
              </a:rPr>
              <a:t>Plasminogen Activator Inhibitor 1 (PAI-1)</a:t>
            </a:r>
          </a:p>
        </p:txBody>
      </p:sp>
      <p:sp>
        <p:nvSpPr>
          <p:cNvPr id="29714" name="Line 18"/>
          <p:cNvSpPr>
            <a:spLocks noChangeShapeType="1"/>
          </p:cNvSpPr>
          <p:nvPr/>
        </p:nvSpPr>
        <p:spPr bwMode="auto">
          <a:xfrm flipV="1">
            <a:off x="4457700" y="3935413"/>
            <a:ext cx="0" cy="628650"/>
          </a:xfrm>
          <a:prstGeom prst="line">
            <a:avLst/>
          </a:prstGeom>
          <a:noFill/>
          <a:ln w="25400">
            <a:solidFill>
              <a:schemeClr val="tx1"/>
            </a:solidFill>
            <a:round/>
            <a:headEnd type="triangle" w="lg" len="med"/>
            <a:tailEnd type="none" w="sm" len="sm"/>
          </a:ln>
        </p:spPr>
        <p:txBody>
          <a:bodyPr wrap="none" anchor="ctr">
            <a:prstTxWarp prst="textNoShape">
              <a:avLst/>
            </a:prstTxWarp>
          </a:bodyPr>
          <a:lstStyle/>
          <a:p>
            <a:pPr algn="ctr" eaLnBrk="0" fontAlgn="base" hangingPunct="0">
              <a:spcBef>
                <a:spcPct val="0"/>
              </a:spcBef>
              <a:spcAft>
                <a:spcPct val="0"/>
              </a:spcAft>
            </a:pPr>
            <a:endParaRPr lang="en-US" sz="2400" smtClean="0">
              <a:solidFill>
                <a:srgbClr val="FFFFFF"/>
              </a:solidFill>
              <a:latin typeface="Times New Roman" pitchFamily="1" charset="0"/>
            </a:endParaRPr>
          </a:p>
        </p:txBody>
      </p:sp>
      <p:sp>
        <p:nvSpPr>
          <p:cNvPr id="29715" name="Line 19"/>
          <p:cNvSpPr>
            <a:spLocks noChangeShapeType="1"/>
          </p:cNvSpPr>
          <p:nvPr/>
        </p:nvSpPr>
        <p:spPr bwMode="auto">
          <a:xfrm flipH="1" flipV="1">
            <a:off x="2713038" y="3206750"/>
            <a:ext cx="830262" cy="3175"/>
          </a:xfrm>
          <a:prstGeom prst="line">
            <a:avLst/>
          </a:prstGeom>
          <a:noFill/>
          <a:ln w="25400">
            <a:solidFill>
              <a:schemeClr val="tx1"/>
            </a:solidFill>
            <a:round/>
            <a:headEnd type="none" w="sm" len="sm"/>
            <a:tailEnd type="triangle" w="lg" len="med"/>
          </a:ln>
        </p:spPr>
        <p:txBody>
          <a:bodyPr wrap="none" anchor="ctr">
            <a:prstTxWarp prst="textNoShape">
              <a:avLst/>
            </a:prstTxWarp>
          </a:bodyPr>
          <a:lstStyle/>
          <a:p>
            <a:pPr algn="ctr" eaLnBrk="0" fontAlgn="base" hangingPunct="0">
              <a:spcBef>
                <a:spcPct val="0"/>
              </a:spcBef>
              <a:spcAft>
                <a:spcPct val="0"/>
              </a:spcAft>
            </a:pPr>
            <a:endParaRPr lang="en-US" sz="2400" smtClean="0">
              <a:solidFill>
                <a:srgbClr val="FFFFFF"/>
              </a:solidFill>
              <a:latin typeface="Times New Roman" pitchFamily="1" charset="0"/>
            </a:endParaRPr>
          </a:p>
        </p:txBody>
      </p:sp>
      <p:sp>
        <p:nvSpPr>
          <p:cNvPr id="29716" name="Line 20"/>
          <p:cNvSpPr>
            <a:spLocks noChangeShapeType="1"/>
          </p:cNvSpPr>
          <p:nvPr/>
        </p:nvSpPr>
        <p:spPr bwMode="auto">
          <a:xfrm flipH="1" flipV="1">
            <a:off x="4800600" y="3846513"/>
            <a:ext cx="685800" cy="1066800"/>
          </a:xfrm>
          <a:prstGeom prst="line">
            <a:avLst/>
          </a:prstGeom>
          <a:noFill/>
          <a:ln w="25400">
            <a:solidFill>
              <a:schemeClr val="tx1"/>
            </a:solidFill>
            <a:round/>
            <a:headEnd type="triangle" w="lg" len="med"/>
            <a:tailEnd type="none" w="sm" len="sm"/>
          </a:ln>
        </p:spPr>
        <p:txBody>
          <a:bodyPr wrap="none" anchor="ctr">
            <a:prstTxWarp prst="textNoShape">
              <a:avLst/>
            </a:prstTxWarp>
          </a:bodyPr>
          <a:lstStyle/>
          <a:p>
            <a:pPr algn="ctr" eaLnBrk="0" fontAlgn="base" hangingPunct="0">
              <a:spcBef>
                <a:spcPct val="0"/>
              </a:spcBef>
              <a:spcAft>
                <a:spcPct val="0"/>
              </a:spcAft>
            </a:pPr>
            <a:endParaRPr lang="en-US" sz="2400" smtClean="0">
              <a:solidFill>
                <a:srgbClr val="FFFFFF"/>
              </a:solidFill>
              <a:latin typeface="Times New Roman" pitchFamily="1" charset="0"/>
            </a:endParaRPr>
          </a:p>
        </p:txBody>
      </p:sp>
      <p:sp>
        <p:nvSpPr>
          <p:cNvPr id="29717" name="Text Box 21"/>
          <p:cNvSpPr txBox="1">
            <a:spLocks noChangeArrowheads="1"/>
          </p:cNvSpPr>
          <p:nvPr/>
        </p:nvSpPr>
        <p:spPr bwMode="auto">
          <a:xfrm>
            <a:off x="6226175" y="3973513"/>
            <a:ext cx="1130300" cy="366712"/>
          </a:xfrm>
          <a:prstGeom prst="rect">
            <a:avLst/>
          </a:prstGeom>
          <a:noFill/>
          <a:ln w="9525">
            <a:noFill/>
            <a:miter lim="800000"/>
            <a:headEnd/>
            <a:tailEnd/>
          </a:ln>
        </p:spPr>
        <p:txBody>
          <a:bodyPr wrap="none">
            <a:prstTxWarp prst="textNoShape">
              <a:avLst/>
            </a:prstTxWarp>
            <a:spAutoFit/>
          </a:bodyPr>
          <a:lstStyle/>
          <a:p>
            <a:pPr eaLnBrk="0" fontAlgn="base" hangingPunct="0">
              <a:spcBef>
                <a:spcPct val="0"/>
              </a:spcBef>
              <a:spcAft>
                <a:spcPct val="0"/>
              </a:spcAft>
            </a:pPr>
            <a:r>
              <a:rPr lang="en-GB" b="1">
                <a:solidFill>
                  <a:srgbClr val="FFFFFF"/>
                </a:solidFill>
                <a:latin typeface="Times New Roman" pitchFamily="1" charset="0"/>
              </a:rPr>
              <a:t> </a:t>
            </a:r>
            <a:r>
              <a:rPr lang="en-US" b="1">
                <a:solidFill>
                  <a:srgbClr val="FFFFFF"/>
                </a:solidFill>
                <a:latin typeface="Arial"/>
              </a:rPr>
              <a:t>Resistin</a:t>
            </a:r>
          </a:p>
        </p:txBody>
      </p:sp>
      <p:sp>
        <p:nvSpPr>
          <p:cNvPr id="29718" name="Line 22"/>
          <p:cNvSpPr>
            <a:spLocks noChangeShapeType="1"/>
          </p:cNvSpPr>
          <p:nvPr/>
        </p:nvSpPr>
        <p:spPr bwMode="auto">
          <a:xfrm flipV="1">
            <a:off x="3500438" y="3784600"/>
            <a:ext cx="495300" cy="1317625"/>
          </a:xfrm>
          <a:prstGeom prst="line">
            <a:avLst/>
          </a:prstGeom>
          <a:noFill/>
          <a:ln w="25400">
            <a:solidFill>
              <a:schemeClr val="tx1"/>
            </a:solidFill>
            <a:round/>
            <a:headEnd type="triangle" w="lg" len="med"/>
            <a:tailEnd type="none" w="sm" len="sm"/>
          </a:ln>
        </p:spPr>
        <p:txBody>
          <a:bodyPr wrap="none" anchor="ctr">
            <a:prstTxWarp prst="textNoShape">
              <a:avLst/>
            </a:prstTxWarp>
          </a:bodyPr>
          <a:lstStyle/>
          <a:p>
            <a:pPr algn="ctr" eaLnBrk="0" fontAlgn="base" hangingPunct="0">
              <a:spcBef>
                <a:spcPct val="0"/>
              </a:spcBef>
              <a:spcAft>
                <a:spcPct val="0"/>
              </a:spcAft>
            </a:pPr>
            <a:endParaRPr lang="en-US" sz="2400" smtClean="0">
              <a:solidFill>
                <a:srgbClr val="FFFFFF"/>
              </a:solidFill>
              <a:latin typeface="Times New Roman" pitchFamily="1" charset="0"/>
            </a:endParaRPr>
          </a:p>
        </p:txBody>
      </p:sp>
      <p:sp>
        <p:nvSpPr>
          <p:cNvPr id="665623" name="Text Box 23"/>
          <p:cNvSpPr txBox="1">
            <a:spLocks noChangeArrowheads="1"/>
          </p:cNvSpPr>
          <p:nvPr/>
        </p:nvSpPr>
        <p:spPr bwMode="auto">
          <a:xfrm>
            <a:off x="2868613" y="5238750"/>
            <a:ext cx="1568450" cy="366713"/>
          </a:xfrm>
          <a:prstGeom prst="rect">
            <a:avLst/>
          </a:prstGeom>
          <a:noFill/>
          <a:ln w="12700">
            <a:noFill/>
            <a:miter lim="800000"/>
            <a:headEnd/>
            <a:tailEnd/>
          </a:ln>
          <a:effectLst/>
        </p:spPr>
        <p:txBody>
          <a:bodyPr wrap="none">
            <a:spAutoFit/>
          </a:bodyPr>
          <a:lstStyle/>
          <a:p>
            <a:pPr fontAlgn="base">
              <a:spcBef>
                <a:spcPct val="0"/>
              </a:spcBef>
              <a:spcAft>
                <a:spcPct val="0"/>
              </a:spcAft>
              <a:defRPr/>
            </a:pPr>
            <a:r>
              <a:rPr lang="en-US" b="1">
                <a:solidFill>
                  <a:srgbClr val="FFFFFF"/>
                </a:solidFill>
                <a:effectLst>
                  <a:outerShdw blurRad="38100" dist="38100" dir="2700000" algn="tl">
                    <a:srgbClr val="000000"/>
                  </a:outerShdw>
                </a:effectLst>
                <a:latin typeface="Arial"/>
              </a:rPr>
              <a:t> Adiponectin</a:t>
            </a:r>
          </a:p>
        </p:txBody>
      </p:sp>
      <p:sp>
        <p:nvSpPr>
          <p:cNvPr id="29720" name="Rectangle 24"/>
          <p:cNvSpPr>
            <a:spLocks noChangeArrowheads="1"/>
          </p:cNvSpPr>
          <p:nvPr/>
        </p:nvSpPr>
        <p:spPr bwMode="auto">
          <a:xfrm>
            <a:off x="422275" y="5741988"/>
            <a:ext cx="8502650" cy="488950"/>
          </a:xfrm>
          <a:prstGeom prst="rect">
            <a:avLst/>
          </a:prstGeom>
          <a:noFill/>
          <a:ln w="12700">
            <a:noFill/>
            <a:miter lim="800000"/>
            <a:headEnd/>
            <a:tailEnd/>
          </a:ln>
        </p:spPr>
        <p:txBody>
          <a:bodyPr>
            <a:prstTxWarp prst="textNoShape">
              <a:avLst/>
            </a:prstTxWarp>
            <a:spAutoFit/>
          </a:bodyPr>
          <a:lstStyle/>
          <a:p>
            <a:pPr fontAlgn="base">
              <a:spcBef>
                <a:spcPct val="20000"/>
              </a:spcBef>
              <a:spcAft>
                <a:spcPct val="0"/>
              </a:spcAft>
            </a:pPr>
            <a:r>
              <a:rPr lang="en-US" sz="1300" b="1">
                <a:solidFill>
                  <a:srgbClr val="FFFFFF"/>
                </a:solidFill>
                <a:latin typeface="Arial"/>
              </a:rPr>
              <a:t>DM=diabetes mellitus; FFA=free fatty acid; PAI-1=plasminogen activator inhibitor-1; </a:t>
            </a:r>
            <a:br>
              <a:rPr lang="en-US" sz="1300" b="1">
                <a:solidFill>
                  <a:srgbClr val="FFFFFF"/>
                </a:solidFill>
                <a:latin typeface="Arial"/>
              </a:rPr>
            </a:br>
            <a:r>
              <a:rPr lang="en-US" sz="1300" b="1">
                <a:solidFill>
                  <a:srgbClr val="FFFFFF"/>
                </a:solidFill>
                <a:latin typeface="Arial"/>
              </a:rPr>
              <a:t>TNF</a:t>
            </a:r>
            <a:r>
              <a:rPr lang="en-US" sz="1300" b="1">
                <a:solidFill>
                  <a:srgbClr val="FFFFFF"/>
                </a:solidFill>
                <a:latin typeface="Arial"/>
                <a:sym typeface="Symbol" pitchFamily="1" charset="2"/>
              </a:rPr>
              <a:t></a:t>
            </a:r>
            <a:r>
              <a:rPr lang="en-US" sz="1300" b="1">
                <a:solidFill>
                  <a:srgbClr val="FFFFFF"/>
                </a:solidFill>
                <a:latin typeface="Arial"/>
              </a:rPr>
              <a:t>=tumor necrosis factor-alpha; IL-6=interleukin 6; ASCVD=atherosclerotic cardiovascular disease.</a:t>
            </a:r>
          </a:p>
        </p:txBody>
      </p:sp>
      <p:sp>
        <p:nvSpPr>
          <p:cNvPr id="29721" name="Line 25"/>
          <p:cNvSpPr>
            <a:spLocks noChangeShapeType="1"/>
          </p:cNvSpPr>
          <p:nvPr/>
        </p:nvSpPr>
        <p:spPr bwMode="auto">
          <a:xfrm flipH="1" flipV="1">
            <a:off x="6635750" y="3222625"/>
            <a:ext cx="346075" cy="1588"/>
          </a:xfrm>
          <a:prstGeom prst="line">
            <a:avLst/>
          </a:prstGeom>
          <a:noFill/>
          <a:ln w="25400">
            <a:solidFill>
              <a:schemeClr val="tx1"/>
            </a:solidFill>
            <a:round/>
            <a:headEnd type="triangle" w="lg" len="med"/>
            <a:tailEnd type="none" w="sm" len="sm"/>
          </a:ln>
        </p:spPr>
        <p:txBody>
          <a:bodyPr wrap="none" anchor="ctr">
            <a:prstTxWarp prst="textNoShape">
              <a:avLst/>
            </a:prstTxWarp>
          </a:bodyPr>
          <a:lstStyle/>
          <a:p>
            <a:pPr algn="ctr" eaLnBrk="0" fontAlgn="base" hangingPunct="0">
              <a:spcBef>
                <a:spcPct val="0"/>
              </a:spcBef>
              <a:spcAft>
                <a:spcPct val="0"/>
              </a:spcAft>
            </a:pPr>
            <a:endParaRPr lang="en-US" sz="2400" smtClean="0">
              <a:solidFill>
                <a:srgbClr val="FFFFFF"/>
              </a:solidFill>
              <a:latin typeface="Times New Roman" pitchFamily="1" charset="0"/>
            </a:endParaRPr>
          </a:p>
        </p:txBody>
      </p:sp>
      <p:sp>
        <p:nvSpPr>
          <p:cNvPr id="29722" name="Rectangle 26"/>
          <p:cNvSpPr>
            <a:spLocks noChangeArrowheads="1"/>
          </p:cNvSpPr>
          <p:nvPr/>
        </p:nvSpPr>
        <p:spPr bwMode="auto">
          <a:xfrm>
            <a:off x="7096125" y="3022600"/>
            <a:ext cx="1235075" cy="366713"/>
          </a:xfrm>
          <a:prstGeom prst="rect">
            <a:avLst/>
          </a:prstGeom>
          <a:noFill/>
          <a:ln w="9525">
            <a:noFill/>
            <a:miter lim="800000"/>
            <a:headEnd/>
            <a:tailEnd/>
          </a:ln>
        </p:spPr>
        <p:txBody>
          <a:bodyPr lIns="92075" tIns="46038" rIns="92075" bIns="46038">
            <a:prstTxWarp prst="textNoShape">
              <a:avLst/>
            </a:prstTxWarp>
            <a:spAutoFit/>
          </a:bodyPr>
          <a:lstStyle/>
          <a:p>
            <a:pPr eaLnBrk="0" fontAlgn="base" hangingPunct="0">
              <a:spcBef>
                <a:spcPct val="50000"/>
              </a:spcBef>
              <a:spcAft>
                <a:spcPct val="0"/>
              </a:spcAft>
              <a:tabLst>
                <a:tab pos="287338" algn="l"/>
              </a:tabLst>
            </a:pPr>
            <a:r>
              <a:rPr lang="en-GB" b="1">
                <a:solidFill>
                  <a:srgbClr val="FFFFFF"/>
                </a:solidFill>
                <a:latin typeface="Times New Roman" pitchFamily="1" charset="0"/>
              </a:rPr>
              <a:t> </a:t>
            </a:r>
            <a:r>
              <a:rPr lang="en-US" b="1">
                <a:solidFill>
                  <a:srgbClr val="FFFFFF"/>
                </a:solidFill>
                <a:latin typeface="Arial"/>
              </a:rPr>
              <a:t>Insulin</a:t>
            </a:r>
          </a:p>
        </p:txBody>
      </p:sp>
      <p:sp>
        <p:nvSpPr>
          <p:cNvPr id="29723" name="Rectangle 27"/>
          <p:cNvSpPr>
            <a:spLocks noChangeArrowheads="1"/>
          </p:cNvSpPr>
          <p:nvPr/>
        </p:nvSpPr>
        <p:spPr bwMode="auto">
          <a:xfrm>
            <a:off x="1979613" y="2620963"/>
            <a:ext cx="652462" cy="366712"/>
          </a:xfrm>
          <a:prstGeom prst="rect">
            <a:avLst/>
          </a:prstGeom>
          <a:noFill/>
          <a:ln w="9525">
            <a:noFill/>
            <a:miter lim="800000"/>
            <a:headEnd/>
            <a:tailEnd/>
          </a:ln>
        </p:spPr>
        <p:txBody>
          <a:bodyPr lIns="92075" tIns="46038" rIns="92075" bIns="46038">
            <a:prstTxWarp prst="textNoShape">
              <a:avLst/>
            </a:prstTxWarp>
            <a:spAutoFit/>
          </a:bodyPr>
          <a:lstStyle/>
          <a:p>
            <a:pPr eaLnBrk="0" fontAlgn="base" hangingPunct="0">
              <a:spcBef>
                <a:spcPct val="50000"/>
              </a:spcBef>
              <a:spcAft>
                <a:spcPct val="0"/>
              </a:spcAft>
              <a:tabLst>
                <a:tab pos="287338" algn="l"/>
              </a:tabLst>
            </a:pPr>
            <a:r>
              <a:rPr lang="en-US" b="1">
                <a:solidFill>
                  <a:srgbClr val="FFFFFF"/>
                </a:solidFill>
                <a:latin typeface="Arial"/>
              </a:rPr>
              <a:t>IL-6</a:t>
            </a:r>
          </a:p>
        </p:txBody>
      </p:sp>
      <p:sp>
        <p:nvSpPr>
          <p:cNvPr id="29724" name="Line 28"/>
          <p:cNvSpPr>
            <a:spLocks noChangeShapeType="1"/>
          </p:cNvSpPr>
          <p:nvPr/>
        </p:nvSpPr>
        <p:spPr bwMode="auto">
          <a:xfrm flipH="1" flipV="1">
            <a:off x="2763838" y="2787650"/>
            <a:ext cx="804862" cy="244475"/>
          </a:xfrm>
          <a:prstGeom prst="line">
            <a:avLst/>
          </a:prstGeom>
          <a:noFill/>
          <a:ln w="25400">
            <a:solidFill>
              <a:schemeClr val="tx1"/>
            </a:solidFill>
            <a:round/>
            <a:headEnd type="none" w="sm" len="sm"/>
            <a:tailEnd type="triangle" w="lg" len="med"/>
          </a:ln>
        </p:spPr>
        <p:txBody>
          <a:bodyPr wrap="none" anchor="ctr">
            <a:prstTxWarp prst="textNoShape">
              <a:avLst/>
            </a:prstTxWarp>
          </a:bodyPr>
          <a:lstStyle/>
          <a:p>
            <a:pPr algn="ctr" eaLnBrk="0" fontAlgn="base" hangingPunct="0">
              <a:spcBef>
                <a:spcPct val="0"/>
              </a:spcBef>
              <a:spcAft>
                <a:spcPct val="0"/>
              </a:spcAft>
            </a:pPr>
            <a:endParaRPr lang="en-US" sz="2400" smtClean="0">
              <a:solidFill>
                <a:srgbClr val="FFFFFF"/>
              </a:solidFill>
              <a:latin typeface="Times New Roman" pitchFamily="1" charset="0"/>
            </a:endParaRPr>
          </a:p>
        </p:txBody>
      </p:sp>
      <p:sp>
        <p:nvSpPr>
          <p:cNvPr id="29725" name="Line 29"/>
          <p:cNvSpPr>
            <a:spLocks noChangeShapeType="1"/>
          </p:cNvSpPr>
          <p:nvPr/>
        </p:nvSpPr>
        <p:spPr bwMode="auto">
          <a:xfrm flipH="1">
            <a:off x="2789238" y="3476625"/>
            <a:ext cx="855662" cy="327025"/>
          </a:xfrm>
          <a:prstGeom prst="line">
            <a:avLst/>
          </a:prstGeom>
          <a:noFill/>
          <a:ln w="25400">
            <a:solidFill>
              <a:schemeClr val="tx1"/>
            </a:solidFill>
            <a:round/>
            <a:headEnd type="none" w="sm" len="sm"/>
            <a:tailEnd type="triangle" w="lg" len="med"/>
          </a:ln>
        </p:spPr>
        <p:txBody>
          <a:bodyPr wrap="none" anchor="ctr">
            <a:prstTxWarp prst="textNoShape">
              <a:avLst/>
            </a:prstTxWarp>
          </a:bodyPr>
          <a:lstStyle/>
          <a:p>
            <a:pPr algn="ctr" eaLnBrk="0" fontAlgn="base" hangingPunct="0">
              <a:spcBef>
                <a:spcPct val="0"/>
              </a:spcBef>
              <a:spcAft>
                <a:spcPct val="0"/>
              </a:spcAft>
            </a:pPr>
            <a:endParaRPr lang="en-US" sz="2400" smtClean="0">
              <a:solidFill>
                <a:srgbClr val="FFFFFF"/>
              </a:solidFill>
              <a:latin typeface="Times New Roman" pitchFamily="1" charset="0"/>
            </a:endParaRPr>
          </a:p>
        </p:txBody>
      </p:sp>
      <p:sp>
        <p:nvSpPr>
          <p:cNvPr id="29726" name="Rectangle 30"/>
          <p:cNvSpPr>
            <a:spLocks noChangeArrowheads="1"/>
          </p:cNvSpPr>
          <p:nvPr/>
        </p:nvSpPr>
        <p:spPr bwMode="auto">
          <a:xfrm>
            <a:off x="4057650" y="4676775"/>
            <a:ext cx="1243013" cy="366713"/>
          </a:xfrm>
          <a:prstGeom prst="rect">
            <a:avLst/>
          </a:prstGeom>
          <a:noFill/>
          <a:ln w="9525">
            <a:noFill/>
            <a:miter lim="800000"/>
            <a:headEnd/>
            <a:tailEnd/>
          </a:ln>
        </p:spPr>
        <p:txBody>
          <a:bodyPr lIns="92075" tIns="46038" rIns="92075" bIns="46038">
            <a:prstTxWarp prst="textNoShape">
              <a:avLst/>
            </a:prstTxWarp>
            <a:spAutoFit/>
          </a:bodyPr>
          <a:lstStyle/>
          <a:p>
            <a:pPr eaLnBrk="0" fontAlgn="base" hangingPunct="0">
              <a:spcBef>
                <a:spcPct val="50000"/>
              </a:spcBef>
              <a:spcAft>
                <a:spcPct val="0"/>
              </a:spcAft>
              <a:tabLst>
                <a:tab pos="287338" algn="l"/>
              </a:tabLst>
            </a:pPr>
            <a:r>
              <a:rPr lang="en-US" b="1">
                <a:solidFill>
                  <a:srgbClr val="FFFFFF"/>
                </a:solidFill>
                <a:latin typeface="Arial"/>
              </a:rPr>
              <a:t>Estrogen </a:t>
            </a:r>
          </a:p>
        </p:txBody>
      </p:sp>
      <p:sp>
        <p:nvSpPr>
          <p:cNvPr id="29727" name="Text Box 31"/>
          <p:cNvSpPr txBox="1">
            <a:spLocks noChangeArrowheads="1"/>
          </p:cNvSpPr>
          <p:nvPr/>
        </p:nvSpPr>
        <p:spPr bwMode="invGray">
          <a:xfrm>
            <a:off x="6853238" y="1473200"/>
            <a:ext cx="1992312" cy="469900"/>
          </a:xfrm>
          <a:prstGeom prst="rect">
            <a:avLst/>
          </a:prstGeom>
          <a:solidFill>
            <a:srgbClr val="0000FF"/>
          </a:solidFill>
          <a:ln w="12700">
            <a:solidFill>
              <a:schemeClr val="tx2"/>
            </a:solidFill>
            <a:miter lim="800000"/>
            <a:headEnd/>
            <a:tailEnd/>
          </a:ln>
        </p:spPr>
        <p:txBody>
          <a:bodyPr wrap="none">
            <a:prstTxWarp prst="textNoShape">
              <a:avLst/>
            </a:prstTxWarp>
            <a:spAutoFit/>
          </a:bodyPr>
          <a:lstStyle/>
          <a:p>
            <a:pPr eaLnBrk="0" fontAlgn="base" hangingPunct="0">
              <a:spcBef>
                <a:spcPct val="0"/>
              </a:spcBef>
              <a:spcAft>
                <a:spcPct val="0"/>
              </a:spcAft>
            </a:pPr>
            <a:r>
              <a:rPr lang="en-US" sz="2400">
                <a:solidFill>
                  <a:srgbClr val="FFFFFF"/>
                </a:solidFill>
                <a:latin typeface="Arial"/>
              </a:rPr>
              <a:t>Hypertension</a:t>
            </a:r>
          </a:p>
        </p:txBody>
      </p:sp>
      <p:sp>
        <p:nvSpPr>
          <p:cNvPr id="29728" name="Text Box 32"/>
          <p:cNvSpPr txBox="1">
            <a:spLocks noChangeArrowheads="1"/>
          </p:cNvSpPr>
          <p:nvPr/>
        </p:nvSpPr>
        <p:spPr bwMode="invGray">
          <a:xfrm>
            <a:off x="7197725" y="4384675"/>
            <a:ext cx="1789113" cy="469900"/>
          </a:xfrm>
          <a:prstGeom prst="rect">
            <a:avLst/>
          </a:prstGeom>
          <a:solidFill>
            <a:srgbClr val="0000FF"/>
          </a:solidFill>
          <a:ln w="12700">
            <a:solidFill>
              <a:schemeClr val="tx2"/>
            </a:solidFill>
            <a:miter lim="800000"/>
            <a:headEnd/>
            <a:tailEnd/>
          </a:ln>
        </p:spPr>
        <p:txBody>
          <a:bodyPr wrap="none">
            <a:prstTxWarp prst="textNoShape">
              <a:avLst/>
            </a:prstTxWarp>
            <a:spAutoFit/>
          </a:bodyPr>
          <a:lstStyle/>
          <a:p>
            <a:pPr eaLnBrk="0" fontAlgn="base" hangingPunct="0">
              <a:spcBef>
                <a:spcPct val="0"/>
              </a:spcBef>
              <a:spcAft>
                <a:spcPct val="0"/>
              </a:spcAft>
            </a:pPr>
            <a:r>
              <a:rPr lang="en-US" sz="2400">
                <a:solidFill>
                  <a:srgbClr val="FFFFFF"/>
                </a:solidFill>
                <a:latin typeface="Arial"/>
              </a:rPr>
              <a:t>Thrombosis</a:t>
            </a:r>
          </a:p>
        </p:txBody>
      </p:sp>
      <p:sp>
        <p:nvSpPr>
          <p:cNvPr id="29729" name="Text Box 33"/>
          <p:cNvSpPr txBox="1">
            <a:spLocks noChangeArrowheads="1"/>
          </p:cNvSpPr>
          <p:nvPr/>
        </p:nvSpPr>
        <p:spPr bwMode="invGray">
          <a:xfrm>
            <a:off x="1135063" y="2151063"/>
            <a:ext cx="1941512" cy="469900"/>
          </a:xfrm>
          <a:prstGeom prst="rect">
            <a:avLst/>
          </a:prstGeom>
          <a:solidFill>
            <a:srgbClr val="0000FF"/>
          </a:solidFill>
          <a:ln w="12700">
            <a:solidFill>
              <a:schemeClr val="hlink"/>
            </a:solidFill>
            <a:miter lim="800000"/>
            <a:headEnd/>
            <a:tailEnd/>
          </a:ln>
        </p:spPr>
        <p:txBody>
          <a:bodyPr wrap="none">
            <a:prstTxWarp prst="textNoShape">
              <a:avLst/>
            </a:prstTxWarp>
            <a:spAutoFit/>
          </a:bodyPr>
          <a:lstStyle/>
          <a:p>
            <a:pPr eaLnBrk="0" fontAlgn="base" hangingPunct="0">
              <a:spcBef>
                <a:spcPct val="0"/>
              </a:spcBef>
              <a:spcAft>
                <a:spcPct val="0"/>
              </a:spcAft>
            </a:pPr>
            <a:r>
              <a:rPr lang="en-US" sz="2400">
                <a:solidFill>
                  <a:srgbClr val="FFFFFF"/>
                </a:solidFill>
                <a:latin typeface="Arial"/>
              </a:rPr>
              <a:t>Inflammation</a:t>
            </a:r>
          </a:p>
        </p:txBody>
      </p:sp>
      <p:sp>
        <p:nvSpPr>
          <p:cNvPr id="29730" name="Text Box 34"/>
          <p:cNvSpPr txBox="1">
            <a:spLocks noChangeArrowheads="1"/>
          </p:cNvSpPr>
          <p:nvPr/>
        </p:nvSpPr>
        <p:spPr bwMode="invGray">
          <a:xfrm>
            <a:off x="7283450" y="3494088"/>
            <a:ext cx="1687513" cy="469900"/>
          </a:xfrm>
          <a:prstGeom prst="rect">
            <a:avLst/>
          </a:prstGeom>
          <a:solidFill>
            <a:srgbClr val="0000FF"/>
          </a:solidFill>
          <a:ln w="12700">
            <a:solidFill>
              <a:schemeClr val="tx2"/>
            </a:solidFill>
            <a:miter lim="800000"/>
            <a:headEnd/>
            <a:tailEnd/>
          </a:ln>
        </p:spPr>
        <p:txBody>
          <a:bodyPr wrap="none">
            <a:prstTxWarp prst="textNoShape">
              <a:avLst/>
            </a:prstTxWarp>
            <a:spAutoFit/>
          </a:bodyPr>
          <a:lstStyle/>
          <a:p>
            <a:pPr eaLnBrk="0" fontAlgn="base" hangingPunct="0">
              <a:spcBef>
                <a:spcPct val="0"/>
              </a:spcBef>
              <a:spcAft>
                <a:spcPct val="0"/>
              </a:spcAft>
            </a:pPr>
            <a:r>
              <a:rPr lang="en-US" sz="2400">
                <a:solidFill>
                  <a:srgbClr val="FFFFFF"/>
                </a:solidFill>
                <a:latin typeface="Arial"/>
              </a:rPr>
              <a:t>Type 2 DM</a:t>
            </a:r>
          </a:p>
        </p:txBody>
      </p:sp>
      <p:sp>
        <p:nvSpPr>
          <p:cNvPr id="29731" name="Text Box 35"/>
          <p:cNvSpPr txBox="1">
            <a:spLocks noChangeArrowheads="1"/>
          </p:cNvSpPr>
          <p:nvPr/>
        </p:nvSpPr>
        <p:spPr bwMode="invGray">
          <a:xfrm>
            <a:off x="7135813" y="2178050"/>
            <a:ext cx="1924050" cy="835025"/>
          </a:xfrm>
          <a:prstGeom prst="rect">
            <a:avLst/>
          </a:prstGeom>
          <a:solidFill>
            <a:srgbClr val="0000FF"/>
          </a:solidFill>
          <a:ln w="12700">
            <a:solidFill>
              <a:schemeClr val="tx2"/>
            </a:solidFill>
            <a:miter lim="800000"/>
            <a:headEnd/>
            <a:tailEnd/>
          </a:ln>
        </p:spPr>
        <p:txBody>
          <a:bodyPr wrap="none">
            <a:prstTxWarp prst="textNoShape">
              <a:avLst/>
            </a:prstTxWarp>
            <a:spAutoFit/>
          </a:bodyPr>
          <a:lstStyle/>
          <a:p>
            <a:pPr eaLnBrk="0" fontAlgn="base" hangingPunct="0">
              <a:spcBef>
                <a:spcPct val="0"/>
              </a:spcBef>
              <a:spcAft>
                <a:spcPct val="0"/>
              </a:spcAft>
            </a:pPr>
            <a:r>
              <a:rPr lang="en-US" sz="2400">
                <a:solidFill>
                  <a:srgbClr val="FFFFFF"/>
                </a:solidFill>
                <a:latin typeface="Arial"/>
              </a:rPr>
              <a:t>Atherogenic </a:t>
            </a:r>
            <a:br>
              <a:rPr lang="en-US" sz="2400">
                <a:solidFill>
                  <a:srgbClr val="FFFFFF"/>
                </a:solidFill>
                <a:latin typeface="Arial"/>
              </a:rPr>
            </a:br>
            <a:r>
              <a:rPr lang="en-US" sz="2400">
                <a:solidFill>
                  <a:srgbClr val="FFFFFF"/>
                </a:solidFill>
                <a:latin typeface="Arial"/>
              </a:rPr>
              <a:t>Dyslipidemia</a:t>
            </a:r>
          </a:p>
        </p:txBody>
      </p:sp>
      <p:sp>
        <p:nvSpPr>
          <p:cNvPr id="29732" name="Text Box 36"/>
          <p:cNvSpPr txBox="1">
            <a:spLocks noChangeArrowheads="1"/>
          </p:cNvSpPr>
          <p:nvPr/>
        </p:nvSpPr>
        <p:spPr bwMode="invGray">
          <a:xfrm>
            <a:off x="557213" y="1374775"/>
            <a:ext cx="1687512" cy="469900"/>
          </a:xfrm>
          <a:prstGeom prst="rect">
            <a:avLst/>
          </a:prstGeom>
          <a:solidFill>
            <a:srgbClr val="0000FF"/>
          </a:solidFill>
          <a:ln w="12700">
            <a:solidFill>
              <a:schemeClr val="tx2"/>
            </a:solidFill>
            <a:miter lim="800000"/>
            <a:headEnd/>
            <a:tailEnd/>
          </a:ln>
        </p:spPr>
        <p:txBody>
          <a:bodyPr wrap="none">
            <a:prstTxWarp prst="textNoShape">
              <a:avLst/>
            </a:prstTxWarp>
            <a:spAutoFit/>
          </a:bodyPr>
          <a:lstStyle/>
          <a:p>
            <a:pPr eaLnBrk="0" fontAlgn="base" hangingPunct="0">
              <a:spcBef>
                <a:spcPct val="0"/>
              </a:spcBef>
              <a:spcAft>
                <a:spcPct val="0"/>
              </a:spcAft>
            </a:pPr>
            <a:r>
              <a:rPr lang="en-US" sz="2400">
                <a:solidFill>
                  <a:srgbClr val="FFFFFF"/>
                </a:solidFill>
                <a:latin typeface="Arial"/>
              </a:rPr>
              <a:t>Type 2 DM</a:t>
            </a:r>
          </a:p>
        </p:txBody>
      </p:sp>
      <p:sp>
        <p:nvSpPr>
          <p:cNvPr id="29733" name="Text Box 37"/>
          <p:cNvSpPr txBox="1">
            <a:spLocks noChangeArrowheads="1"/>
          </p:cNvSpPr>
          <p:nvPr/>
        </p:nvSpPr>
        <p:spPr bwMode="invGray">
          <a:xfrm>
            <a:off x="369888" y="2946400"/>
            <a:ext cx="1230312" cy="469900"/>
          </a:xfrm>
          <a:prstGeom prst="rect">
            <a:avLst/>
          </a:prstGeom>
          <a:solidFill>
            <a:srgbClr val="0000FF"/>
          </a:solidFill>
          <a:ln w="12700">
            <a:solidFill>
              <a:schemeClr val="tx2"/>
            </a:solidFill>
            <a:miter lim="800000"/>
            <a:headEnd/>
            <a:tailEnd/>
          </a:ln>
        </p:spPr>
        <p:txBody>
          <a:bodyPr wrap="none">
            <a:prstTxWarp prst="textNoShape">
              <a:avLst/>
            </a:prstTxWarp>
            <a:spAutoFit/>
          </a:bodyPr>
          <a:lstStyle/>
          <a:p>
            <a:pPr eaLnBrk="0" fontAlgn="base" hangingPunct="0">
              <a:spcBef>
                <a:spcPct val="0"/>
              </a:spcBef>
              <a:spcAft>
                <a:spcPct val="0"/>
              </a:spcAft>
            </a:pPr>
            <a:r>
              <a:rPr lang="en-US" sz="2400">
                <a:solidFill>
                  <a:srgbClr val="FFFFFF"/>
                </a:solidFill>
                <a:latin typeface="Arial"/>
              </a:rPr>
              <a:t>Arthritis</a:t>
            </a:r>
          </a:p>
        </p:txBody>
      </p:sp>
      <p:sp>
        <p:nvSpPr>
          <p:cNvPr id="29734" name="Text Box 38"/>
          <p:cNvSpPr txBox="1">
            <a:spLocks noChangeArrowheads="1"/>
          </p:cNvSpPr>
          <p:nvPr/>
        </p:nvSpPr>
        <p:spPr bwMode="invGray">
          <a:xfrm>
            <a:off x="1290638" y="5168900"/>
            <a:ext cx="1247775" cy="469900"/>
          </a:xfrm>
          <a:prstGeom prst="rect">
            <a:avLst/>
          </a:prstGeom>
          <a:solidFill>
            <a:srgbClr val="0000FF"/>
          </a:solidFill>
          <a:ln w="12700">
            <a:solidFill>
              <a:schemeClr val="tx2"/>
            </a:solidFill>
            <a:miter lim="800000"/>
            <a:headEnd/>
            <a:tailEnd/>
          </a:ln>
        </p:spPr>
        <p:txBody>
          <a:bodyPr wrap="none">
            <a:prstTxWarp prst="textNoShape">
              <a:avLst/>
            </a:prstTxWarp>
            <a:spAutoFit/>
          </a:bodyPr>
          <a:lstStyle/>
          <a:p>
            <a:pPr eaLnBrk="0" fontAlgn="base" hangingPunct="0">
              <a:spcBef>
                <a:spcPct val="0"/>
              </a:spcBef>
              <a:spcAft>
                <a:spcPct val="0"/>
              </a:spcAft>
            </a:pPr>
            <a:r>
              <a:rPr lang="en-US" sz="2400">
                <a:solidFill>
                  <a:srgbClr val="FFFFFF"/>
                </a:solidFill>
                <a:latin typeface="Arial"/>
              </a:rPr>
              <a:t>ASCVD</a:t>
            </a:r>
          </a:p>
        </p:txBody>
      </p:sp>
      <p:sp>
        <p:nvSpPr>
          <p:cNvPr id="29735" name="Rectangle 39"/>
          <p:cNvSpPr>
            <a:spLocks noChangeArrowheads="1"/>
          </p:cNvSpPr>
          <p:nvPr/>
        </p:nvSpPr>
        <p:spPr bwMode="auto">
          <a:xfrm>
            <a:off x="420688" y="6180138"/>
            <a:ext cx="8293100" cy="622300"/>
          </a:xfrm>
          <a:prstGeom prst="rect">
            <a:avLst/>
          </a:prstGeom>
          <a:noFill/>
          <a:ln w="9525">
            <a:noFill/>
            <a:miter lim="800000"/>
            <a:headEnd/>
            <a:tailEnd/>
          </a:ln>
        </p:spPr>
        <p:txBody>
          <a:bodyPr wrap="none">
            <a:prstTxWarp prst="textNoShape">
              <a:avLst/>
            </a:prstTxWarp>
          </a:bodyPr>
          <a:lstStyle/>
          <a:p>
            <a:pPr fontAlgn="base">
              <a:spcBef>
                <a:spcPct val="0"/>
              </a:spcBef>
              <a:spcAft>
                <a:spcPct val="0"/>
              </a:spcAft>
            </a:pPr>
            <a:r>
              <a:rPr lang="en-US" sz="1200" b="1">
                <a:solidFill>
                  <a:srgbClr val="FFFFFF"/>
                </a:solidFill>
                <a:latin typeface="Arial"/>
              </a:rPr>
              <a:t>Bray, G. J Clin Endocrinol Metab. 2004;89:2583-2589.</a:t>
            </a:r>
          </a:p>
          <a:p>
            <a:pPr fontAlgn="base">
              <a:spcBef>
                <a:spcPct val="0"/>
              </a:spcBef>
              <a:spcAft>
                <a:spcPct val="0"/>
              </a:spcAft>
            </a:pPr>
            <a:r>
              <a:rPr lang="en-US" sz="1200" b="1">
                <a:solidFill>
                  <a:srgbClr val="FFFFFF"/>
                </a:solidFill>
                <a:latin typeface="Arial"/>
              </a:rPr>
              <a:t>Eckel RH, et al. </a:t>
            </a:r>
            <a:r>
              <a:rPr lang="en-US" sz="1200" b="1" i="1">
                <a:solidFill>
                  <a:srgbClr val="FFFFFF"/>
                </a:solidFill>
                <a:latin typeface="Arial"/>
              </a:rPr>
              <a:t>Lancet</a:t>
            </a:r>
            <a:r>
              <a:rPr lang="en-US" sz="1200" b="1">
                <a:solidFill>
                  <a:srgbClr val="FFFFFF"/>
                </a:solidFill>
                <a:latin typeface="Arial"/>
              </a:rPr>
              <a:t>. 2005;365:1415-1428.</a:t>
            </a:r>
          </a:p>
          <a:p>
            <a:pPr fontAlgn="base">
              <a:spcBef>
                <a:spcPct val="0"/>
              </a:spcBef>
              <a:spcAft>
                <a:spcPct val="0"/>
              </a:spcAft>
            </a:pPr>
            <a:r>
              <a:rPr lang="en-US" sz="1200" b="1">
                <a:solidFill>
                  <a:srgbClr val="FFFFFF"/>
                </a:solidFill>
                <a:latin typeface="Arial"/>
              </a:rPr>
              <a:t>Slide: After Dr. G. Bray.</a:t>
            </a:r>
          </a:p>
        </p:txBody>
      </p:sp>
      <p:sp>
        <p:nvSpPr>
          <p:cNvPr id="29736" name="Text Box 40"/>
          <p:cNvSpPr txBox="1">
            <a:spLocks noChangeArrowheads="1"/>
          </p:cNvSpPr>
          <p:nvPr/>
        </p:nvSpPr>
        <p:spPr bwMode="invGray">
          <a:xfrm>
            <a:off x="363538" y="3694113"/>
            <a:ext cx="1179512" cy="469900"/>
          </a:xfrm>
          <a:prstGeom prst="rect">
            <a:avLst/>
          </a:prstGeom>
          <a:solidFill>
            <a:srgbClr val="0000FF"/>
          </a:solidFill>
          <a:ln w="12700">
            <a:solidFill>
              <a:schemeClr val="tx2"/>
            </a:solidFill>
            <a:miter lim="800000"/>
            <a:headEnd/>
            <a:tailEnd/>
          </a:ln>
        </p:spPr>
        <p:txBody>
          <a:bodyPr wrap="none">
            <a:prstTxWarp prst="textNoShape">
              <a:avLst/>
            </a:prstTxWarp>
            <a:spAutoFit/>
          </a:bodyPr>
          <a:lstStyle/>
          <a:p>
            <a:pPr eaLnBrk="0" fontAlgn="base" hangingPunct="0">
              <a:spcBef>
                <a:spcPct val="0"/>
              </a:spcBef>
              <a:spcAft>
                <a:spcPct val="0"/>
              </a:spcAft>
            </a:pPr>
            <a:r>
              <a:rPr lang="en-US" sz="2400">
                <a:solidFill>
                  <a:srgbClr val="FFFFFF"/>
                </a:solidFill>
                <a:latin typeface="Arial"/>
              </a:rPr>
              <a:t>Cancer</a:t>
            </a:r>
          </a:p>
        </p:txBody>
      </p:sp>
      <p:sp>
        <p:nvSpPr>
          <p:cNvPr id="665641" name="AutoShape 41"/>
          <p:cNvSpPr>
            <a:spLocks noChangeArrowheads="1"/>
          </p:cNvSpPr>
          <p:nvPr/>
        </p:nvSpPr>
        <p:spPr bwMode="auto">
          <a:xfrm rot="10800000" flipH="1">
            <a:off x="4549775" y="1533525"/>
            <a:ext cx="169863" cy="182563"/>
          </a:xfrm>
          <a:prstGeom prst="downArrow">
            <a:avLst>
              <a:gd name="adj1" fmla="val 36454"/>
              <a:gd name="adj2" fmla="val 55918"/>
            </a:avLst>
          </a:prstGeom>
          <a:solidFill>
            <a:schemeClr val="tx1"/>
          </a:solidFill>
          <a:ln w="9525">
            <a:noFill/>
            <a:miter lim="800000"/>
            <a:headEnd/>
            <a:tailEnd/>
          </a:ln>
          <a:effectLst>
            <a:outerShdw dist="25398" dir="2700000" algn="ctr" rotWithShape="0">
              <a:srgbClr val="808080"/>
            </a:outerShdw>
          </a:effectLst>
        </p:spPr>
        <p:txBody>
          <a:bodyPr wrap="none" anchor="ctr"/>
          <a:lstStyle/>
          <a:p>
            <a:pPr algn="ctr" eaLnBrk="0" fontAlgn="base" hangingPunct="0">
              <a:spcBef>
                <a:spcPct val="0"/>
              </a:spcBef>
              <a:spcAft>
                <a:spcPct val="0"/>
              </a:spcAft>
              <a:defRPr/>
            </a:pPr>
            <a:endParaRPr lang="en-US" sz="2400">
              <a:solidFill>
                <a:srgbClr val="FFFFFF"/>
              </a:solidFill>
              <a:latin typeface="Times New Roman" pitchFamily="18" charset="0"/>
            </a:endParaRPr>
          </a:p>
        </p:txBody>
      </p:sp>
      <p:sp>
        <p:nvSpPr>
          <p:cNvPr id="665642" name="AutoShape 42"/>
          <p:cNvSpPr>
            <a:spLocks noChangeArrowheads="1"/>
          </p:cNvSpPr>
          <p:nvPr/>
        </p:nvSpPr>
        <p:spPr bwMode="auto">
          <a:xfrm flipH="1">
            <a:off x="2808288" y="5322888"/>
            <a:ext cx="169862" cy="182562"/>
          </a:xfrm>
          <a:prstGeom prst="downArrow">
            <a:avLst>
              <a:gd name="adj1" fmla="val 36454"/>
              <a:gd name="adj2" fmla="val 55918"/>
            </a:avLst>
          </a:prstGeom>
          <a:solidFill>
            <a:schemeClr val="tx1"/>
          </a:solidFill>
          <a:ln w="9525">
            <a:noFill/>
            <a:miter lim="800000"/>
            <a:headEnd/>
            <a:tailEnd/>
          </a:ln>
          <a:effectLst>
            <a:outerShdw dist="25398" dir="2700000" algn="ctr" rotWithShape="0">
              <a:srgbClr val="808080"/>
            </a:outerShdw>
          </a:effectLst>
        </p:spPr>
        <p:txBody>
          <a:bodyPr wrap="none" anchor="ctr"/>
          <a:lstStyle/>
          <a:p>
            <a:pPr algn="ctr" eaLnBrk="0" fontAlgn="base" hangingPunct="0">
              <a:spcBef>
                <a:spcPct val="0"/>
              </a:spcBef>
              <a:spcAft>
                <a:spcPct val="0"/>
              </a:spcAft>
              <a:defRPr/>
            </a:pPr>
            <a:endParaRPr lang="en-US" sz="2400">
              <a:solidFill>
                <a:srgbClr val="FFFFFF"/>
              </a:solidFill>
              <a:latin typeface="Times New Roman" pitchFamily="18" charset="0"/>
            </a:endParaRPr>
          </a:p>
        </p:txBody>
      </p:sp>
      <p:sp>
        <p:nvSpPr>
          <p:cNvPr id="665643" name="AutoShape 43"/>
          <p:cNvSpPr>
            <a:spLocks noChangeArrowheads="1"/>
          </p:cNvSpPr>
          <p:nvPr/>
        </p:nvSpPr>
        <p:spPr bwMode="auto">
          <a:xfrm rot="10800000" flipH="1">
            <a:off x="5861050" y="3108325"/>
            <a:ext cx="169863" cy="182563"/>
          </a:xfrm>
          <a:prstGeom prst="downArrow">
            <a:avLst>
              <a:gd name="adj1" fmla="val 36454"/>
              <a:gd name="adj2" fmla="val 55918"/>
            </a:avLst>
          </a:prstGeom>
          <a:solidFill>
            <a:schemeClr val="tx1"/>
          </a:solidFill>
          <a:ln w="9525">
            <a:noFill/>
            <a:miter lim="800000"/>
            <a:headEnd/>
            <a:tailEnd/>
          </a:ln>
          <a:effectLst>
            <a:outerShdw dist="25398" dir="2700000" algn="ctr" rotWithShape="0">
              <a:srgbClr val="808080"/>
            </a:outerShdw>
          </a:effectLst>
        </p:spPr>
        <p:txBody>
          <a:bodyPr wrap="none" anchor="ctr"/>
          <a:lstStyle/>
          <a:p>
            <a:pPr algn="ctr" eaLnBrk="0" fontAlgn="base" hangingPunct="0">
              <a:spcBef>
                <a:spcPct val="0"/>
              </a:spcBef>
              <a:spcAft>
                <a:spcPct val="0"/>
              </a:spcAft>
              <a:defRPr/>
            </a:pPr>
            <a:endParaRPr lang="en-US" sz="2400">
              <a:solidFill>
                <a:srgbClr val="FFFFFF"/>
              </a:solidFill>
              <a:latin typeface="Times New Roman" pitchFamily="18" charset="0"/>
            </a:endParaRPr>
          </a:p>
        </p:txBody>
      </p:sp>
      <p:sp>
        <p:nvSpPr>
          <p:cNvPr id="665644" name="AutoShape 44"/>
          <p:cNvSpPr>
            <a:spLocks noChangeArrowheads="1"/>
          </p:cNvSpPr>
          <p:nvPr/>
        </p:nvSpPr>
        <p:spPr bwMode="auto">
          <a:xfrm rot="10800000" flipH="1">
            <a:off x="7029450" y="3108325"/>
            <a:ext cx="169863" cy="182563"/>
          </a:xfrm>
          <a:prstGeom prst="downArrow">
            <a:avLst>
              <a:gd name="adj1" fmla="val 36454"/>
              <a:gd name="adj2" fmla="val 55918"/>
            </a:avLst>
          </a:prstGeom>
          <a:solidFill>
            <a:schemeClr val="tx1"/>
          </a:solidFill>
          <a:ln w="9525">
            <a:noFill/>
            <a:miter lim="800000"/>
            <a:headEnd/>
            <a:tailEnd/>
          </a:ln>
          <a:effectLst>
            <a:outerShdw dist="25398" dir="2700000" algn="ctr" rotWithShape="0">
              <a:srgbClr val="808080"/>
            </a:outerShdw>
          </a:effectLst>
        </p:spPr>
        <p:txBody>
          <a:bodyPr wrap="none" anchor="ctr"/>
          <a:lstStyle/>
          <a:p>
            <a:pPr algn="ctr" eaLnBrk="0" fontAlgn="base" hangingPunct="0">
              <a:spcBef>
                <a:spcPct val="0"/>
              </a:spcBef>
              <a:spcAft>
                <a:spcPct val="0"/>
              </a:spcAft>
              <a:defRPr/>
            </a:pPr>
            <a:endParaRPr lang="en-US" sz="2400">
              <a:solidFill>
                <a:srgbClr val="FFFFFF"/>
              </a:solidFill>
              <a:latin typeface="Times New Roman" pitchFamily="18" charset="0"/>
            </a:endParaRPr>
          </a:p>
        </p:txBody>
      </p:sp>
      <p:sp>
        <p:nvSpPr>
          <p:cNvPr id="665645" name="AutoShape 45"/>
          <p:cNvSpPr>
            <a:spLocks noChangeArrowheads="1"/>
          </p:cNvSpPr>
          <p:nvPr/>
        </p:nvSpPr>
        <p:spPr bwMode="auto">
          <a:xfrm rot="10800000" flipH="1">
            <a:off x="6165850" y="4048125"/>
            <a:ext cx="169863" cy="182563"/>
          </a:xfrm>
          <a:prstGeom prst="downArrow">
            <a:avLst>
              <a:gd name="adj1" fmla="val 36454"/>
              <a:gd name="adj2" fmla="val 55918"/>
            </a:avLst>
          </a:prstGeom>
          <a:solidFill>
            <a:schemeClr val="tx1"/>
          </a:solidFill>
          <a:ln w="9525">
            <a:noFill/>
            <a:miter lim="800000"/>
            <a:headEnd/>
            <a:tailEnd/>
          </a:ln>
          <a:effectLst>
            <a:outerShdw dist="25398" dir="2700000" algn="ctr" rotWithShape="0">
              <a:srgbClr val="808080"/>
            </a:outerShdw>
          </a:effectLst>
        </p:spPr>
        <p:txBody>
          <a:bodyPr wrap="none" anchor="ctr"/>
          <a:lstStyle/>
          <a:p>
            <a:pPr algn="ctr" eaLnBrk="0" fontAlgn="base" hangingPunct="0">
              <a:spcBef>
                <a:spcPct val="0"/>
              </a:spcBef>
              <a:spcAft>
                <a:spcPct val="0"/>
              </a:spcAft>
              <a:defRPr/>
            </a:pPr>
            <a:endParaRPr lang="en-US" sz="2400">
              <a:solidFill>
                <a:srgbClr val="FFFFFF"/>
              </a:solidFill>
              <a:latin typeface="Times New Roman" pitchFamily="18" charset="0"/>
            </a:endParaRPr>
          </a:p>
        </p:txBody>
      </p:sp>
      <p:sp>
        <p:nvSpPr>
          <p:cNvPr id="665646" name="AutoShape 46"/>
          <p:cNvSpPr>
            <a:spLocks noChangeArrowheads="1"/>
          </p:cNvSpPr>
          <p:nvPr/>
        </p:nvSpPr>
        <p:spPr bwMode="auto">
          <a:xfrm rot="10800000" flipH="1">
            <a:off x="5607050" y="4868863"/>
            <a:ext cx="169863" cy="182562"/>
          </a:xfrm>
          <a:prstGeom prst="downArrow">
            <a:avLst>
              <a:gd name="adj1" fmla="val 36454"/>
              <a:gd name="adj2" fmla="val 55917"/>
            </a:avLst>
          </a:prstGeom>
          <a:solidFill>
            <a:schemeClr val="tx1"/>
          </a:solidFill>
          <a:ln w="9525">
            <a:noFill/>
            <a:miter lim="800000"/>
            <a:headEnd/>
            <a:tailEnd/>
          </a:ln>
          <a:effectLst>
            <a:outerShdw dist="25398" dir="2700000" algn="ctr" rotWithShape="0">
              <a:srgbClr val="808080"/>
            </a:outerShdw>
          </a:effectLst>
        </p:spPr>
        <p:txBody>
          <a:bodyPr wrap="none" anchor="ctr"/>
          <a:lstStyle/>
          <a:p>
            <a:pPr algn="ctr" eaLnBrk="0" fontAlgn="base" hangingPunct="0">
              <a:spcBef>
                <a:spcPct val="0"/>
              </a:spcBef>
              <a:spcAft>
                <a:spcPct val="0"/>
              </a:spcAft>
              <a:defRPr/>
            </a:pPr>
            <a:endParaRPr lang="en-US" sz="2400">
              <a:solidFill>
                <a:srgbClr val="FFFFFF"/>
              </a:solidFill>
              <a:latin typeface="Times New Roman" pitchFamily="18" charset="0"/>
            </a:endParaRPr>
          </a:p>
        </p:txBody>
      </p:sp>
      <p:sp>
        <p:nvSpPr>
          <p:cNvPr id="665647" name="AutoShape 47"/>
          <p:cNvSpPr>
            <a:spLocks noChangeArrowheads="1"/>
          </p:cNvSpPr>
          <p:nvPr/>
        </p:nvSpPr>
        <p:spPr bwMode="auto">
          <a:xfrm rot="10800000" flipH="1">
            <a:off x="3938588" y="4741863"/>
            <a:ext cx="169862" cy="182562"/>
          </a:xfrm>
          <a:prstGeom prst="downArrow">
            <a:avLst>
              <a:gd name="adj1" fmla="val 36454"/>
              <a:gd name="adj2" fmla="val 55918"/>
            </a:avLst>
          </a:prstGeom>
          <a:solidFill>
            <a:schemeClr val="tx1"/>
          </a:solidFill>
          <a:ln w="9525">
            <a:noFill/>
            <a:miter lim="800000"/>
            <a:headEnd/>
            <a:tailEnd/>
          </a:ln>
          <a:effectLst>
            <a:outerShdw dist="25398" dir="2700000" algn="ctr" rotWithShape="0">
              <a:srgbClr val="808080"/>
            </a:outerShdw>
          </a:effectLst>
        </p:spPr>
        <p:txBody>
          <a:bodyPr wrap="none" anchor="ctr"/>
          <a:lstStyle/>
          <a:p>
            <a:pPr algn="ctr" eaLnBrk="0" fontAlgn="base" hangingPunct="0">
              <a:spcBef>
                <a:spcPct val="0"/>
              </a:spcBef>
              <a:spcAft>
                <a:spcPct val="0"/>
              </a:spcAft>
              <a:defRPr/>
            </a:pPr>
            <a:endParaRPr lang="en-US" sz="2400">
              <a:solidFill>
                <a:srgbClr val="FFFFFF"/>
              </a:solidFill>
              <a:latin typeface="Times New Roman" pitchFamily="18" charset="0"/>
            </a:endParaRPr>
          </a:p>
        </p:txBody>
      </p:sp>
      <p:sp>
        <p:nvSpPr>
          <p:cNvPr id="665648" name="AutoShape 48"/>
          <p:cNvSpPr>
            <a:spLocks noChangeArrowheads="1"/>
          </p:cNvSpPr>
          <p:nvPr/>
        </p:nvSpPr>
        <p:spPr bwMode="auto">
          <a:xfrm rot="10800000" flipH="1">
            <a:off x="1941513" y="4251325"/>
            <a:ext cx="169862" cy="182563"/>
          </a:xfrm>
          <a:prstGeom prst="downArrow">
            <a:avLst>
              <a:gd name="adj1" fmla="val 36454"/>
              <a:gd name="adj2" fmla="val 55918"/>
            </a:avLst>
          </a:prstGeom>
          <a:solidFill>
            <a:schemeClr val="tx1"/>
          </a:solidFill>
          <a:ln w="9525">
            <a:noFill/>
            <a:miter lim="800000"/>
            <a:headEnd/>
            <a:tailEnd/>
          </a:ln>
          <a:effectLst>
            <a:outerShdw dist="25398" dir="2700000" algn="ctr" rotWithShape="0">
              <a:srgbClr val="808080"/>
            </a:outerShdw>
          </a:effectLst>
        </p:spPr>
        <p:txBody>
          <a:bodyPr wrap="none" anchor="ctr"/>
          <a:lstStyle/>
          <a:p>
            <a:pPr algn="ctr" eaLnBrk="0" fontAlgn="base" hangingPunct="0">
              <a:spcBef>
                <a:spcPct val="0"/>
              </a:spcBef>
              <a:spcAft>
                <a:spcPct val="0"/>
              </a:spcAft>
              <a:defRPr/>
            </a:pPr>
            <a:endParaRPr lang="en-US" sz="2400">
              <a:solidFill>
                <a:srgbClr val="FFFFFF"/>
              </a:solidFill>
              <a:latin typeface="Times New Roman" pitchFamily="18" charset="0"/>
            </a:endParaRPr>
          </a:p>
        </p:txBody>
      </p:sp>
      <p:sp>
        <p:nvSpPr>
          <p:cNvPr id="665649" name="AutoShape 49"/>
          <p:cNvSpPr>
            <a:spLocks noChangeArrowheads="1"/>
          </p:cNvSpPr>
          <p:nvPr/>
        </p:nvSpPr>
        <p:spPr bwMode="auto">
          <a:xfrm rot="10800000" flipH="1">
            <a:off x="2365375" y="1795463"/>
            <a:ext cx="169863" cy="182562"/>
          </a:xfrm>
          <a:prstGeom prst="downArrow">
            <a:avLst>
              <a:gd name="adj1" fmla="val 36454"/>
              <a:gd name="adj2" fmla="val 55917"/>
            </a:avLst>
          </a:prstGeom>
          <a:solidFill>
            <a:schemeClr val="tx1"/>
          </a:solidFill>
          <a:ln w="9525">
            <a:noFill/>
            <a:miter lim="800000"/>
            <a:headEnd/>
            <a:tailEnd/>
          </a:ln>
          <a:effectLst>
            <a:outerShdw dist="25398" dir="2700000" algn="ctr" rotWithShape="0">
              <a:srgbClr val="808080"/>
            </a:outerShdw>
          </a:effectLst>
        </p:spPr>
        <p:txBody>
          <a:bodyPr wrap="none" anchor="ctr"/>
          <a:lstStyle/>
          <a:p>
            <a:pPr algn="ctr" eaLnBrk="0" fontAlgn="base" hangingPunct="0">
              <a:spcBef>
                <a:spcPct val="0"/>
              </a:spcBef>
              <a:spcAft>
                <a:spcPct val="0"/>
              </a:spcAft>
              <a:defRPr/>
            </a:pPr>
            <a:endParaRPr lang="en-US" sz="2400">
              <a:solidFill>
                <a:srgbClr val="FFFFFF"/>
              </a:solidFill>
              <a:latin typeface="Times New Roman" pitchFamily="18" charset="0"/>
            </a:endParaRPr>
          </a:p>
        </p:txBody>
      </p:sp>
      <p:sp>
        <p:nvSpPr>
          <p:cNvPr id="665651" name="AutoShape 51"/>
          <p:cNvSpPr>
            <a:spLocks noChangeArrowheads="1"/>
          </p:cNvSpPr>
          <p:nvPr/>
        </p:nvSpPr>
        <p:spPr bwMode="auto">
          <a:xfrm rot="10800000" flipH="1">
            <a:off x="1636713" y="3616325"/>
            <a:ext cx="169862" cy="182563"/>
          </a:xfrm>
          <a:prstGeom prst="downArrow">
            <a:avLst>
              <a:gd name="adj1" fmla="val 36454"/>
              <a:gd name="adj2" fmla="val 55918"/>
            </a:avLst>
          </a:prstGeom>
          <a:solidFill>
            <a:schemeClr val="tx1"/>
          </a:solidFill>
          <a:ln w="9525">
            <a:noFill/>
            <a:miter lim="800000"/>
            <a:headEnd/>
            <a:tailEnd/>
          </a:ln>
          <a:effectLst>
            <a:outerShdw dist="25398" dir="2700000" algn="ctr" rotWithShape="0">
              <a:srgbClr val="808080"/>
            </a:outerShdw>
          </a:effectLst>
        </p:spPr>
        <p:txBody>
          <a:bodyPr wrap="none" anchor="ctr"/>
          <a:lstStyle/>
          <a:p>
            <a:pPr algn="ctr" eaLnBrk="0" fontAlgn="base" hangingPunct="0">
              <a:spcBef>
                <a:spcPct val="0"/>
              </a:spcBef>
              <a:spcAft>
                <a:spcPct val="0"/>
              </a:spcAft>
              <a:defRPr/>
            </a:pPr>
            <a:endParaRPr lang="en-US" sz="2400">
              <a:solidFill>
                <a:srgbClr val="FFFFFF"/>
              </a:solidFill>
              <a:latin typeface="Times New Roman" pitchFamily="18" charset="0"/>
            </a:endParaRPr>
          </a:p>
        </p:txBody>
      </p:sp>
      <p:sp>
        <p:nvSpPr>
          <p:cNvPr id="665652" name="AutoShape 52"/>
          <p:cNvSpPr>
            <a:spLocks noChangeArrowheads="1"/>
          </p:cNvSpPr>
          <p:nvPr/>
        </p:nvSpPr>
        <p:spPr bwMode="auto">
          <a:xfrm rot="10800000" flipH="1">
            <a:off x="1654175" y="3092450"/>
            <a:ext cx="169863" cy="182563"/>
          </a:xfrm>
          <a:prstGeom prst="downArrow">
            <a:avLst>
              <a:gd name="adj1" fmla="val 36454"/>
              <a:gd name="adj2" fmla="val 55918"/>
            </a:avLst>
          </a:prstGeom>
          <a:solidFill>
            <a:schemeClr val="tx1"/>
          </a:solidFill>
          <a:ln w="9525">
            <a:noFill/>
            <a:miter lim="800000"/>
            <a:headEnd/>
            <a:tailEnd/>
          </a:ln>
          <a:effectLst>
            <a:outerShdw dist="25398" dir="2700000" algn="ctr" rotWithShape="0">
              <a:srgbClr val="808080"/>
            </a:outerShdw>
          </a:effectLst>
        </p:spPr>
        <p:txBody>
          <a:bodyPr wrap="none" anchor="ctr"/>
          <a:lstStyle/>
          <a:p>
            <a:pPr algn="ctr" eaLnBrk="0" fontAlgn="base" hangingPunct="0">
              <a:spcBef>
                <a:spcPct val="0"/>
              </a:spcBef>
              <a:spcAft>
                <a:spcPct val="0"/>
              </a:spcAft>
              <a:defRPr/>
            </a:pPr>
            <a:endParaRPr lang="en-US" sz="2400">
              <a:solidFill>
                <a:srgbClr val="FFFFFF"/>
              </a:solidFill>
              <a:latin typeface="Times New Roman" pitchFamily="18" charset="0"/>
            </a:endParaRPr>
          </a:p>
        </p:txBody>
      </p:sp>
      <p:sp>
        <p:nvSpPr>
          <p:cNvPr id="665653" name="AutoShape 53"/>
          <p:cNvSpPr>
            <a:spLocks noChangeArrowheads="1"/>
          </p:cNvSpPr>
          <p:nvPr/>
        </p:nvSpPr>
        <p:spPr bwMode="auto">
          <a:xfrm rot="10800000" flipH="1">
            <a:off x="1814513" y="2686050"/>
            <a:ext cx="169862" cy="182563"/>
          </a:xfrm>
          <a:prstGeom prst="downArrow">
            <a:avLst>
              <a:gd name="adj1" fmla="val 36454"/>
              <a:gd name="adj2" fmla="val 55918"/>
            </a:avLst>
          </a:prstGeom>
          <a:solidFill>
            <a:schemeClr val="tx1"/>
          </a:solidFill>
          <a:ln w="9525">
            <a:noFill/>
            <a:miter lim="800000"/>
            <a:headEnd/>
            <a:tailEnd/>
          </a:ln>
          <a:effectLst>
            <a:outerShdw dist="25398" dir="2700000" algn="ctr" rotWithShape="0">
              <a:srgbClr val="808080"/>
            </a:outerShdw>
          </a:effectLst>
        </p:spPr>
        <p:txBody>
          <a:bodyPr wrap="none" anchor="ctr"/>
          <a:lstStyle/>
          <a:p>
            <a:pPr algn="ctr" eaLnBrk="0" fontAlgn="base" hangingPunct="0">
              <a:spcBef>
                <a:spcPct val="0"/>
              </a:spcBef>
              <a:spcAft>
                <a:spcPct val="0"/>
              </a:spcAft>
              <a:defRPr/>
            </a:pPr>
            <a:endParaRPr lang="en-US" sz="2400">
              <a:solidFill>
                <a:srgbClr val="FFFFFF"/>
              </a:solidFill>
              <a:latin typeface="Times New Roman" pitchFamily="18" charset="0"/>
            </a:endParaRPr>
          </a:p>
        </p:txBody>
      </p:sp>
      <p:sp>
        <p:nvSpPr>
          <p:cNvPr id="665654" name="AutoShape 54"/>
          <p:cNvSpPr>
            <a:spLocks noChangeArrowheads="1"/>
          </p:cNvSpPr>
          <p:nvPr/>
        </p:nvSpPr>
        <p:spPr bwMode="auto">
          <a:xfrm rot="10800000" flipH="1">
            <a:off x="4316413" y="2727325"/>
            <a:ext cx="169862" cy="274638"/>
          </a:xfrm>
          <a:prstGeom prst="downArrow">
            <a:avLst>
              <a:gd name="adj1" fmla="val 36454"/>
              <a:gd name="adj2" fmla="val 84120"/>
            </a:avLst>
          </a:prstGeom>
          <a:solidFill>
            <a:schemeClr val="bg1"/>
          </a:solidFill>
          <a:ln w="9525">
            <a:noFill/>
            <a:miter lim="800000"/>
            <a:headEnd/>
            <a:tailEnd/>
          </a:ln>
          <a:effectLst>
            <a:outerShdw dist="25398" dir="2700000" algn="ctr" rotWithShape="0">
              <a:srgbClr val="808080"/>
            </a:outerShdw>
          </a:effectLst>
        </p:spPr>
        <p:txBody>
          <a:bodyPr wrap="none" anchor="ctr"/>
          <a:lstStyle/>
          <a:p>
            <a:pPr algn="ctr" eaLnBrk="0" fontAlgn="base" hangingPunct="0">
              <a:spcBef>
                <a:spcPct val="0"/>
              </a:spcBef>
              <a:spcAft>
                <a:spcPct val="0"/>
              </a:spcAft>
              <a:defRPr/>
            </a:pPr>
            <a:endParaRPr lang="en-US" sz="2400">
              <a:solidFill>
                <a:srgbClr val="FFFFFF"/>
              </a:solidFill>
              <a:latin typeface="Times New Roman" pitchFamily="18" charset="0"/>
            </a:endParaRPr>
          </a:p>
        </p:txBody>
      </p:sp>
    </p:spTree>
    <p:extLst>
      <p:ext uri="{BB962C8B-B14F-4D97-AF65-F5344CB8AC3E}">
        <p14:creationId xmlns:p14="http://schemas.microsoft.com/office/powerpoint/2010/main" val="21514117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4953000" y="228600"/>
            <a:ext cx="6616700" cy="8415338"/>
            <a:chOff x="0" y="0"/>
            <a:chExt cx="4168" cy="5301"/>
          </a:xfrm>
        </p:grpSpPr>
        <p:sp>
          <p:nvSpPr>
            <p:cNvPr id="23558" name="Rectangle 3"/>
            <p:cNvSpPr>
              <a:spLocks noChangeArrowheads="1"/>
            </p:cNvSpPr>
            <p:nvPr/>
          </p:nvSpPr>
          <p:spPr bwMode="auto">
            <a:xfrm>
              <a:off x="0" y="0"/>
              <a:ext cx="416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solidFill>
                  <a:prstClr val="black"/>
                </a:solidFill>
                <a:latin typeface="Calibri"/>
              </a:endParaRPr>
            </a:p>
          </p:txBody>
        </p:sp>
        <p:grpSp>
          <p:nvGrpSpPr>
            <p:cNvPr id="23559" name="Group 4"/>
            <p:cNvGrpSpPr>
              <a:grpSpLocks/>
            </p:cNvGrpSpPr>
            <p:nvPr/>
          </p:nvGrpSpPr>
          <p:grpSpPr bwMode="auto">
            <a:xfrm>
              <a:off x="0" y="0"/>
              <a:ext cx="2829" cy="5301"/>
              <a:chOff x="0" y="0"/>
              <a:chExt cx="2829" cy="5301"/>
            </a:xfrm>
          </p:grpSpPr>
          <p:sp>
            <p:nvSpPr>
              <p:cNvPr id="23560" name="Rectangle 5"/>
              <p:cNvSpPr>
                <a:spLocks noChangeArrowheads="1"/>
              </p:cNvSpPr>
              <p:nvPr/>
            </p:nvSpPr>
            <p:spPr bwMode="auto">
              <a:xfrm>
                <a:off x="0" y="0"/>
                <a:ext cx="282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solidFill>
                    <a:prstClr val="black"/>
                  </a:solidFill>
                  <a:latin typeface="Calibri"/>
                </a:endParaRPr>
              </a:p>
            </p:txBody>
          </p:sp>
          <p:sp>
            <p:nvSpPr>
              <p:cNvPr id="23561" name="Rectangle 6"/>
              <p:cNvSpPr>
                <a:spLocks noChangeArrowheads="1"/>
              </p:cNvSpPr>
              <p:nvPr/>
            </p:nvSpPr>
            <p:spPr bwMode="auto">
              <a:xfrm>
                <a:off x="0" y="0"/>
                <a:ext cx="2649" cy="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u="sng" dirty="0" smtClean="0">
                    <a:solidFill>
                      <a:prstClr val="black"/>
                    </a:solidFill>
                    <a:latin typeface="Calibri"/>
                  </a:rPr>
                  <a:t>The </a:t>
                </a:r>
                <a:r>
                  <a:rPr lang="en-US" sz="2800" b="1" u="sng" dirty="0">
                    <a:solidFill>
                      <a:prstClr val="black"/>
                    </a:solidFill>
                    <a:latin typeface="Calibri"/>
                  </a:rPr>
                  <a:t>Fires Within</a:t>
                </a:r>
                <a:r>
                  <a:rPr lang="en-US" sz="2800" dirty="0">
                    <a:solidFill>
                      <a:prstClr val="black"/>
                    </a:solidFill>
                    <a:latin typeface="Calibri"/>
                  </a:rPr>
                  <a:t> </a:t>
                </a:r>
                <a:br>
                  <a:rPr lang="en-US" sz="2800" dirty="0">
                    <a:solidFill>
                      <a:prstClr val="black"/>
                    </a:solidFill>
                    <a:latin typeface="Calibri"/>
                  </a:rPr>
                </a:br>
                <a:r>
                  <a:rPr lang="en-US" sz="2800" dirty="0">
                    <a:solidFill>
                      <a:prstClr val="black"/>
                    </a:solidFill>
                    <a:latin typeface="Calibri"/>
                  </a:rPr>
                  <a:t>Inflammation is the body's first defense against infection, but when it goes awry, it can lead to heart attacks, colon cancer, Alzheimer's and a host of other diseases </a:t>
                </a:r>
                <a:br>
                  <a:rPr lang="en-US" sz="2800" dirty="0">
                    <a:solidFill>
                      <a:prstClr val="black"/>
                    </a:solidFill>
                    <a:latin typeface="Calibri"/>
                  </a:rPr>
                </a:br>
                <a:r>
                  <a:rPr lang="en-US" sz="1000" dirty="0">
                    <a:solidFill>
                      <a:srgbClr val="1F497D"/>
                    </a:solidFill>
                    <a:latin typeface="Arial" charset="0"/>
                    <a:cs typeface="Arial" charset="0"/>
                  </a:rPr>
                  <a:t>By CHRISTINE GORMAN AND ALICE PARK</a:t>
                </a:r>
                <a:endParaRPr lang="en-US" sz="1000" dirty="0">
                  <a:solidFill>
                    <a:srgbClr val="1F497D"/>
                  </a:solidFill>
                  <a:latin typeface="Calibri"/>
                  <a:ea typeface="Arial" charset="0"/>
                  <a:cs typeface="Arial" charset="0"/>
                </a:endParaRPr>
              </a:p>
            </p:txBody>
          </p:sp>
        </p:grpSp>
      </p:grpSp>
      <p:pic>
        <p:nvPicPr>
          <p:cNvPr id="23555" name="Picture 7" descr="C:\Documents and Settings\Louis J Arrone\My Documents\My Pictures\1101040223_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46863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8"/>
          <p:cNvSpPr txBox="1">
            <a:spLocks noChangeArrowheads="1"/>
          </p:cNvSpPr>
          <p:nvPr/>
        </p:nvSpPr>
        <p:spPr bwMode="auto">
          <a:xfrm>
            <a:off x="5241925" y="4664075"/>
            <a:ext cx="3394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1F497D"/>
                </a:solidFill>
              </a:rPr>
              <a:t>WHAT IS THE SOURCE</a:t>
            </a:r>
          </a:p>
          <a:p>
            <a:pPr eaLnBrk="1" hangingPunct="1"/>
            <a:r>
              <a:rPr lang="en-US">
                <a:solidFill>
                  <a:srgbClr val="1F497D"/>
                </a:solidFill>
              </a:rPr>
              <a:t>OF INFLAMMATION  ?</a:t>
            </a:r>
          </a:p>
        </p:txBody>
      </p:sp>
      <p:sp>
        <p:nvSpPr>
          <p:cNvPr id="46089" name="Text Box 9"/>
          <p:cNvSpPr txBox="1">
            <a:spLocks noChangeArrowheads="1"/>
          </p:cNvSpPr>
          <p:nvPr/>
        </p:nvSpPr>
        <p:spPr bwMode="auto">
          <a:xfrm>
            <a:off x="5318125" y="5653088"/>
            <a:ext cx="27590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800">
                <a:solidFill>
                  <a:srgbClr val="0000FF"/>
                </a:solidFill>
              </a:rPr>
              <a:t>OBESITY</a:t>
            </a:r>
          </a:p>
        </p:txBody>
      </p:sp>
    </p:spTree>
    <p:extLst>
      <p:ext uri="{BB962C8B-B14F-4D97-AF65-F5344CB8AC3E}">
        <p14:creationId xmlns:p14="http://schemas.microsoft.com/office/powerpoint/2010/main" val="1722598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089">
                                            <p:txEl>
                                              <p:pRg st="0" end="0"/>
                                            </p:txEl>
                                          </p:spTgt>
                                        </p:tgtEl>
                                        <p:attrNameLst>
                                          <p:attrName>style.visibility</p:attrName>
                                        </p:attrNameLst>
                                      </p:cBhvr>
                                      <p:to>
                                        <p:strVal val="visible"/>
                                      </p:to>
                                    </p:set>
                                    <p:anim calcmode="lin" valueType="num">
                                      <p:cBhvr additive="base">
                                        <p:cTn id="7" dur="500" fill="hold"/>
                                        <p:tgtEl>
                                          <p:spTgt spid="4608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608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a-DK" sz="2800" b="1" u="sng" dirty="0" err="1"/>
              <a:t>Caloric</a:t>
            </a:r>
            <a:r>
              <a:rPr lang="da-DK" sz="2800" b="1" u="sng" dirty="0"/>
              <a:t> </a:t>
            </a:r>
            <a:r>
              <a:rPr lang="da-DK" sz="2800" b="1" u="sng" dirty="0" err="1"/>
              <a:t>restriction</a:t>
            </a:r>
            <a:r>
              <a:rPr lang="da-DK" sz="2800" b="1" u="sng" dirty="0"/>
              <a:t> </a:t>
            </a:r>
            <a:r>
              <a:rPr lang="da-DK" sz="2800" b="1" u="sng" dirty="0" err="1"/>
              <a:t>reverses</a:t>
            </a:r>
            <a:r>
              <a:rPr lang="da-DK" sz="2800" b="1" u="sng" dirty="0"/>
              <a:t> </a:t>
            </a:r>
            <a:r>
              <a:rPr lang="da-DK" sz="2800" b="1" u="sng" dirty="0" err="1"/>
              <a:t>obesity-induced</a:t>
            </a:r>
            <a:r>
              <a:rPr lang="da-DK" sz="2800" b="1" u="sng" dirty="0"/>
              <a:t> </a:t>
            </a:r>
            <a:r>
              <a:rPr lang="da-DK" sz="2800" b="1" u="sng" dirty="0" err="1"/>
              <a:t>mammary</a:t>
            </a:r>
            <a:r>
              <a:rPr lang="da-DK" sz="2800" b="1" u="sng" dirty="0"/>
              <a:t> </a:t>
            </a:r>
            <a:r>
              <a:rPr lang="da-DK" sz="2800" b="1" u="sng" dirty="0" err="1"/>
              <a:t>gland</a:t>
            </a:r>
            <a:r>
              <a:rPr lang="da-DK" sz="2800" b="1" u="sng" dirty="0"/>
              <a:t> inflammation in </a:t>
            </a:r>
            <a:r>
              <a:rPr lang="da-DK" sz="2800" b="1" u="sng" dirty="0" err="1"/>
              <a:t>mice</a:t>
            </a:r>
            <a:r>
              <a:rPr lang="da-DK" sz="2800" b="1" u="sng" dirty="0"/>
              <a:t>.</a:t>
            </a:r>
            <a:br>
              <a:rPr lang="da-DK" sz="2800" b="1" u="sng" dirty="0"/>
            </a:br>
            <a:r>
              <a:rPr lang="da-DK" sz="2800" b="1" u="sng" dirty="0" smtClean="0"/>
              <a:t/>
            </a:r>
            <a:br>
              <a:rPr lang="da-DK" sz="2800" b="1" u="sng" dirty="0" smtClean="0"/>
            </a:br>
            <a:endParaRPr lang="en-US" sz="2800" dirty="0"/>
          </a:p>
        </p:txBody>
      </p:sp>
      <p:sp>
        <p:nvSpPr>
          <p:cNvPr id="3" name="TextBox 2"/>
          <p:cNvSpPr txBox="1"/>
          <p:nvPr/>
        </p:nvSpPr>
        <p:spPr>
          <a:xfrm>
            <a:off x="457200" y="1143000"/>
            <a:ext cx="8458200" cy="4985981"/>
          </a:xfrm>
          <a:prstGeom prst="rect">
            <a:avLst/>
          </a:prstGeom>
          <a:noFill/>
        </p:spPr>
        <p:txBody>
          <a:bodyPr wrap="square" rtlCol="0">
            <a:spAutoFit/>
          </a:bodyPr>
          <a:lstStyle/>
          <a:p>
            <a:r>
              <a:rPr lang="da-DK" sz="2000" dirty="0" smtClean="0">
                <a:solidFill>
                  <a:srgbClr val="FFFF00"/>
                </a:solidFill>
              </a:rPr>
              <a:t>Bhardwaj </a:t>
            </a:r>
            <a:r>
              <a:rPr lang="da-DK" sz="2000" dirty="0">
                <a:solidFill>
                  <a:srgbClr val="FFFF00"/>
                </a:solidFill>
              </a:rPr>
              <a:t>P, Du B, Zhou XK, Sue E, Harbus MD, Falcone DJ, Giri D, Hudis CA, Kopelovich L, Subbaramaiah K, Dannenberg AJ.</a:t>
            </a:r>
            <a:endParaRPr lang="da-DK" sz="2000" dirty="0">
              <a:solidFill>
                <a:srgbClr val="FFFF00"/>
              </a:solidFill>
              <a:hlinkClick r:id="rId2"/>
            </a:endParaRPr>
          </a:p>
          <a:p>
            <a:pPr marL="342900" indent="-342900">
              <a:buFont typeface="Arial"/>
              <a:buChar char="•"/>
            </a:pPr>
            <a:r>
              <a:rPr lang="da-DK" sz="2000" u="sng" dirty="0" smtClean="0">
                <a:solidFill>
                  <a:srgbClr val="FFFF00"/>
                </a:solidFill>
              </a:rPr>
              <a:t>Department </a:t>
            </a:r>
            <a:r>
              <a:rPr lang="da-DK" sz="2000" u="sng" dirty="0">
                <a:solidFill>
                  <a:srgbClr val="FFFF00"/>
                </a:solidFill>
              </a:rPr>
              <a:t>of </a:t>
            </a:r>
            <a:r>
              <a:rPr lang="da-DK" sz="2000" u="sng" dirty="0" err="1">
                <a:solidFill>
                  <a:srgbClr val="FFFF00"/>
                </a:solidFill>
              </a:rPr>
              <a:t>Medicine</a:t>
            </a:r>
            <a:r>
              <a:rPr lang="da-DK" sz="2000" u="sng" dirty="0">
                <a:solidFill>
                  <a:srgbClr val="FFFF00"/>
                </a:solidFill>
              </a:rPr>
              <a:t>, Weill </a:t>
            </a:r>
            <a:r>
              <a:rPr lang="da-DK" sz="2000" u="sng" dirty="0" err="1">
                <a:solidFill>
                  <a:srgbClr val="FFFF00"/>
                </a:solidFill>
              </a:rPr>
              <a:t>Cornell</a:t>
            </a:r>
            <a:r>
              <a:rPr lang="da-DK" sz="2000" u="sng" dirty="0">
                <a:solidFill>
                  <a:srgbClr val="FFFF00"/>
                </a:solidFill>
              </a:rPr>
              <a:t> Medical College, New York, NY 10065, USA.</a:t>
            </a:r>
          </a:p>
          <a:p>
            <a:pPr marL="342900" indent="-342900">
              <a:buFont typeface="Arial"/>
              <a:buChar char="•"/>
            </a:pPr>
            <a:endParaRPr lang="da-DK" sz="2000" b="1" u="sng" dirty="0" smtClean="0">
              <a:solidFill>
                <a:srgbClr val="FFFFFF"/>
              </a:solidFill>
            </a:endParaRPr>
          </a:p>
          <a:p>
            <a:pPr marL="342900" indent="-342900">
              <a:buFont typeface="Arial"/>
              <a:buChar char="•"/>
            </a:pPr>
            <a:r>
              <a:rPr lang="da-DK" sz="2000" b="1" u="sng" dirty="0" smtClean="0">
                <a:solidFill>
                  <a:srgbClr val="FFFFFF"/>
                </a:solidFill>
              </a:rPr>
              <a:t>Abstract</a:t>
            </a:r>
            <a:endParaRPr lang="da-DK" sz="2000" u="sng" dirty="0">
              <a:solidFill>
                <a:srgbClr val="FFFFFF"/>
              </a:solidFill>
            </a:endParaRPr>
          </a:p>
          <a:p>
            <a:pPr marL="342900" indent="-342900">
              <a:buFont typeface="Arial"/>
              <a:buChar char="•"/>
            </a:pPr>
            <a:r>
              <a:rPr lang="da-DK" u="sng" dirty="0" err="1" smtClean="0">
                <a:solidFill>
                  <a:srgbClr val="FFFFFF"/>
                </a:solidFill>
              </a:rPr>
              <a:t>Obesity</a:t>
            </a:r>
            <a:r>
              <a:rPr lang="da-DK" u="sng" dirty="0" smtClean="0">
                <a:solidFill>
                  <a:srgbClr val="FFFFFF"/>
                </a:solidFill>
              </a:rPr>
              <a:t> </a:t>
            </a:r>
            <a:r>
              <a:rPr lang="da-DK" u="sng" dirty="0">
                <a:solidFill>
                  <a:srgbClr val="FFFFFF"/>
                </a:solidFill>
              </a:rPr>
              <a:t>is a </a:t>
            </a:r>
            <a:r>
              <a:rPr lang="da-DK" u="sng" dirty="0" err="1">
                <a:solidFill>
                  <a:srgbClr val="FFFFFF"/>
                </a:solidFill>
              </a:rPr>
              <a:t>risk</a:t>
            </a:r>
            <a:r>
              <a:rPr lang="da-DK" u="sng" dirty="0">
                <a:solidFill>
                  <a:srgbClr val="FFFFFF"/>
                </a:solidFill>
              </a:rPr>
              <a:t> factor for the </a:t>
            </a:r>
            <a:r>
              <a:rPr lang="da-DK" u="sng" dirty="0" err="1">
                <a:solidFill>
                  <a:srgbClr val="FFFFFF"/>
                </a:solidFill>
              </a:rPr>
              <a:t>development</a:t>
            </a:r>
            <a:r>
              <a:rPr lang="da-DK" u="sng" dirty="0">
                <a:solidFill>
                  <a:srgbClr val="FFFFFF"/>
                </a:solidFill>
              </a:rPr>
              <a:t> of </a:t>
            </a:r>
            <a:r>
              <a:rPr lang="da-DK" u="sng" dirty="0" err="1">
                <a:solidFill>
                  <a:srgbClr val="FFFFFF"/>
                </a:solidFill>
              </a:rPr>
              <a:t>hormone</a:t>
            </a:r>
            <a:r>
              <a:rPr lang="da-DK" u="sng" dirty="0">
                <a:solidFill>
                  <a:srgbClr val="FFFFFF"/>
                </a:solidFill>
              </a:rPr>
              <a:t> receptor-positive </a:t>
            </a:r>
            <a:r>
              <a:rPr lang="da-DK" u="sng" dirty="0" err="1">
                <a:solidFill>
                  <a:srgbClr val="FFFFFF"/>
                </a:solidFill>
              </a:rPr>
              <a:t>breast</a:t>
            </a:r>
            <a:r>
              <a:rPr lang="da-DK" u="sng" dirty="0">
                <a:solidFill>
                  <a:srgbClr val="FFFFFF"/>
                </a:solidFill>
              </a:rPr>
              <a:t> cancer in </a:t>
            </a:r>
            <a:r>
              <a:rPr lang="da-DK" u="sng" dirty="0" err="1">
                <a:solidFill>
                  <a:srgbClr val="FFFFFF"/>
                </a:solidFill>
              </a:rPr>
              <a:t>postmenopausal</a:t>
            </a:r>
            <a:r>
              <a:rPr lang="da-DK" u="sng" dirty="0">
                <a:solidFill>
                  <a:srgbClr val="FFFFFF"/>
                </a:solidFill>
              </a:rPr>
              <a:t> </a:t>
            </a:r>
            <a:r>
              <a:rPr lang="da-DK" u="sng" dirty="0" err="1">
                <a:solidFill>
                  <a:srgbClr val="FFFFFF"/>
                </a:solidFill>
              </a:rPr>
              <a:t>women</a:t>
            </a:r>
            <a:r>
              <a:rPr lang="da-DK" u="sng" dirty="0">
                <a:solidFill>
                  <a:srgbClr val="FFFFFF"/>
                </a:solidFill>
              </a:rPr>
              <a:t>. </a:t>
            </a:r>
            <a:endParaRPr lang="da-DK" u="sng" dirty="0" smtClean="0">
              <a:solidFill>
                <a:srgbClr val="FFFFFF"/>
              </a:solidFill>
            </a:endParaRPr>
          </a:p>
          <a:p>
            <a:pPr marL="342900" indent="-342900">
              <a:buFont typeface="Arial"/>
              <a:buChar char="•"/>
            </a:pPr>
            <a:r>
              <a:rPr lang="da-DK" u="sng" dirty="0" err="1" smtClean="0">
                <a:solidFill>
                  <a:srgbClr val="FFFFFF"/>
                </a:solidFill>
              </a:rPr>
              <a:t>Recently</a:t>
            </a:r>
            <a:r>
              <a:rPr lang="da-DK" u="sng" dirty="0">
                <a:solidFill>
                  <a:srgbClr val="FFFFFF"/>
                </a:solidFill>
              </a:rPr>
              <a:t>, </a:t>
            </a:r>
            <a:r>
              <a:rPr lang="da-DK" u="sng" dirty="0" err="1">
                <a:solidFill>
                  <a:srgbClr val="FFFFFF"/>
                </a:solidFill>
              </a:rPr>
              <a:t>we</a:t>
            </a:r>
            <a:r>
              <a:rPr lang="da-DK" u="sng" dirty="0">
                <a:solidFill>
                  <a:srgbClr val="FFFFFF"/>
                </a:solidFill>
              </a:rPr>
              <a:t> </a:t>
            </a:r>
            <a:r>
              <a:rPr lang="da-DK" u="sng" dirty="0" err="1">
                <a:solidFill>
                  <a:srgbClr val="FFFFFF"/>
                </a:solidFill>
              </a:rPr>
              <a:t>identified</a:t>
            </a:r>
            <a:r>
              <a:rPr lang="da-DK" u="sng" dirty="0">
                <a:solidFill>
                  <a:srgbClr val="FFFFFF"/>
                </a:solidFill>
              </a:rPr>
              <a:t> an </a:t>
            </a:r>
            <a:r>
              <a:rPr lang="da-DK" u="sng" dirty="0" err="1">
                <a:solidFill>
                  <a:srgbClr val="FFFFFF"/>
                </a:solidFill>
              </a:rPr>
              <a:t>obesity→inflammation→aromatase</a:t>
            </a:r>
            <a:r>
              <a:rPr lang="da-DK" u="sng" dirty="0">
                <a:solidFill>
                  <a:srgbClr val="FFFFFF"/>
                </a:solidFill>
              </a:rPr>
              <a:t> </a:t>
            </a:r>
            <a:r>
              <a:rPr lang="da-DK" u="sng" dirty="0" err="1">
                <a:solidFill>
                  <a:srgbClr val="FFFFFF"/>
                </a:solidFill>
              </a:rPr>
              <a:t>axis</a:t>
            </a:r>
            <a:r>
              <a:rPr lang="da-DK" u="sng" dirty="0">
                <a:solidFill>
                  <a:srgbClr val="FFFFFF"/>
                </a:solidFill>
              </a:rPr>
              <a:t> in </a:t>
            </a:r>
            <a:r>
              <a:rPr lang="da-DK" u="sng" dirty="0" err="1">
                <a:solidFill>
                  <a:srgbClr val="FFFFFF"/>
                </a:solidFill>
              </a:rPr>
              <a:t>mouse</a:t>
            </a:r>
            <a:r>
              <a:rPr lang="da-DK" u="sng" dirty="0">
                <a:solidFill>
                  <a:srgbClr val="FFFFFF"/>
                </a:solidFill>
              </a:rPr>
              <a:t> models and </a:t>
            </a:r>
            <a:r>
              <a:rPr lang="da-DK" u="sng" dirty="0" err="1">
                <a:solidFill>
                  <a:srgbClr val="FFFFFF"/>
                </a:solidFill>
              </a:rPr>
              <a:t>women</a:t>
            </a:r>
            <a:r>
              <a:rPr lang="da-DK" u="sng" dirty="0">
                <a:solidFill>
                  <a:srgbClr val="FFFFFF"/>
                </a:solidFill>
              </a:rPr>
              <a:t>. </a:t>
            </a:r>
            <a:endParaRPr lang="da-DK" u="sng" dirty="0" smtClean="0">
              <a:solidFill>
                <a:srgbClr val="FFFFFF"/>
              </a:solidFill>
            </a:endParaRPr>
          </a:p>
          <a:p>
            <a:pPr marL="342900" indent="-342900">
              <a:buFont typeface="Arial"/>
              <a:buChar char="•"/>
            </a:pPr>
            <a:r>
              <a:rPr lang="da-DK" u="sng" dirty="0" err="1" smtClean="0">
                <a:solidFill>
                  <a:srgbClr val="FFFFFF"/>
                </a:solidFill>
              </a:rPr>
              <a:t>Collectively</a:t>
            </a:r>
            <a:r>
              <a:rPr lang="da-DK" u="sng" dirty="0">
                <a:solidFill>
                  <a:srgbClr val="FFFFFF"/>
                </a:solidFill>
              </a:rPr>
              <a:t>, </a:t>
            </a:r>
            <a:r>
              <a:rPr lang="da-DK" u="sng" dirty="0" err="1">
                <a:solidFill>
                  <a:srgbClr val="FFFFFF"/>
                </a:solidFill>
              </a:rPr>
              <a:t>these</a:t>
            </a:r>
            <a:r>
              <a:rPr lang="da-DK" u="sng" dirty="0">
                <a:solidFill>
                  <a:srgbClr val="FFFFFF"/>
                </a:solidFill>
              </a:rPr>
              <a:t> </a:t>
            </a:r>
            <a:r>
              <a:rPr lang="da-DK" u="sng" dirty="0" err="1">
                <a:solidFill>
                  <a:srgbClr val="FFFFFF"/>
                </a:solidFill>
              </a:rPr>
              <a:t>findings</a:t>
            </a:r>
            <a:r>
              <a:rPr lang="da-DK" u="sng" dirty="0">
                <a:solidFill>
                  <a:srgbClr val="FFFFFF"/>
                </a:solidFill>
              </a:rPr>
              <a:t> provide a plausible </a:t>
            </a:r>
            <a:r>
              <a:rPr lang="da-DK" u="sng" dirty="0" err="1">
                <a:solidFill>
                  <a:srgbClr val="FFFFFF"/>
                </a:solidFill>
              </a:rPr>
              <a:t>explanation</a:t>
            </a:r>
            <a:r>
              <a:rPr lang="da-DK" u="sng" dirty="0">
                <a:solidFill>
                  <a:srgbClr val="FFFFFF"/>
                </a:solidFill>
              </a:rPr>
              <a:t> for the link </a:t>
            </a:r>
            <a:r>
              <a:rPr lang="da-DK" u="sng" dirty="0" err="1">
                <a:solidFill>
                  <a:srgbClr val="FFFFFF"/>
                </a:solidFill>
              </a:rPr>
              <a:t>between</a:t>
            </a:r>
            <a:r>
              <a:rPr lang="da-DK" u="sng" dirty="0">
                <a:solidFill>
                  <a:srgbClr val="FFFFFF"/>
                </a:solidFill>
              </a:rPr>
              <a:t> </a:t>
            </a:r>
            <a:r>
              <a:rPr lang="da-DK" u="sng" dirty="0" err="1">
                <a:solidFill>
                  <a:srgbClr val="FFFFFF"/>
                </a:solidFill>
              </a:rPr>
              <a:t>obesity</a:t>
            </a:r>
            <a:r>
              <a:rPr lang="da-DK" u="sng" dirty="0">
                <a:solidFill>
                  <a:srgbClr val="FFFFFF"/>
                </a:solidFill>
              </a:rPr>
              <a:t>, </a:t>
            </a:r>
            <a:r>
              <a:rPr lang="da-DK" u="sng" dirty="0" err="1">
                <a:solidFill>
                  <a:srgbClr val="FFFFFF"/>
                </a:solidFill>
              </a:rPr>
              <a:t>chronic</a:t>
            </a:r>
            <a:r>
              <a:rPr lang="da-DK" u="sng" dirty="0">
                <a:solidFill>
                  <a:srgbClr val="FFFFFF"/>
                </a:solidFill>
              </a:rPr>
              <a:t> inflammation, and </a:t>
            </a:r>
            <a:r>
              <a:rPr lang="da-DK" u="sng" dirty="0" err="1">
                <a:solidFill>
                  <a:srgbClr val="FFFFFF"/>
                </a:solidFill>
              </a:rPr>
              <a:t>postmenopausal</a:t>
            </a:r>
            <a:r>
              <a:rPr lang="da-DK" u="sng" dirty="0">
                <a:solidFill>
                  <a:srgbClr val="FFFFFF"/>
                </a:solidFill>
              </a:rPr>
              <a:t> </a:t>
            </a:r>
            <a:r>
              <a:rPr lang="da-DK" u="sng" dirty="0" err="1">
                <a:solidFill>
                  <a:srgbClr val="FFFFFF"/>
                </a:solidFill>
              </a:rPr>
              <a:t>breast</a:t>
            </a:r>
            <a:r>
              <a:rPr lang="da-DK" u="sng" dirty="0">
                <a:solidFill>
                  <a:srgbClr val="FFFFFF"/>
                </a:solidFill>
              </a:rPr>
              <a:t> cancer</a:t>
            </a:r>
            <a:r>
              <a:rPr lang="da-DK" u="sng" dirty="0" smtClean="0">
                <a:solidFill>
                  <a:srgbClr val="FFFFFF"/>
                </a:solidFill>
              </a:rPr>
              <a:t>.</a:t>
            </a:r>
          </a:p>
          <a:p>
            <a:pPr marL="342900" indent="-342900">
              <a:buFont typeface="Arial"/>
              <a:buChar char="•"/>
            </a:pPr>
            <a:endParaRPr lang="da-DK" u="sng" dirty="0" smtClean="0">
              <a:solidFill>
                <a:srgbClr val="FFFFFF"/>
              </a:solidFill>
            </a:endParaRPr>
          </a:p>
          <a:p>
            <a:pPr marL="342900" indent="-342900">
              <a:buFont typeface="Arial"/>
              <a:buChar char="•"/>
            </a:pPr>
            <a:r>
              <a:rPr lang="da-DK" u="sng" dirty="0" smtClean="0">
                <a:solidFill>
                  <a:srgbClr val="FFFF00"/>
                </a:solidFill>
              </a:rPr>
              <a:t>In </a:t>
            </a:r>
            <a:r>
              <a:rPr lang="da-DK" u="sng" dirty="0">
                <a:solidFill>
                  <a:srgbClr val="FFFF00"/>
                </a:solidFill>
              </a:rPr>
              <a:t>summary, </a:t>
            </a:r>
            <a:r>
              <a:rPr lang="da-DK" u="sng" dirty="0" err="1">
                <a:solidFill>
                  <a:srgbClr val="FFFF00"/>
                </a:solidFill>
              </a:rPr>
              <a:t>obesity-related</a:t>
            </a:r>
            <a:r>
              <a:rPr lang="da-DK" u="sng" dirty="0">
                <a:solidFill>
                  <a:srgbClr val="FFFF00"/>
                </a:solidFill>
              </a:rPr>
              <a:t> inflammation of the </a:t>
            </a:r>
            <a:r>
              <a:rPr lang="da-DK" u="sng" dirty="0" err="1">
                <a:solidFill>
                  <a:srgbClr val="FFFF00"/>
                </a:solidFill>
              </a:rPr>
              <a:t>mammary</a:t>
            </a:r>
            <a:r>
              <a:rPr lang="da-DK" u="sng" dirty="0">
                <a:solidFill>
                  <a:srgbClr val="FFFF00"/>
                </a:solidFill>
              </a:rPr>
              <a:t> </a:t>
            </a:r>
            <a:r>
              <a:rPr lang="da-DK" u="sng" dirty="0" err="1">
                <a:solidFill>
                  <a:srgbClr val="FFFF00"/>
                </a:solidFill>
              </a:rPr>
              <a:t>gland</a:t>
            </a:r>
            <a:r>
              <a:rPr lang="da-DK" u="sng" dirty="0">
                <a:solidFill>
                  <a:srgbClr val="FFFF00"/>
                </a:solidFill>
              </a:rPr>
              <a:t> and </a:t>
            </a:r>
            <a:r>
              <a:rPr lang="da-DK" u="sng" dirty="0" err="1">
                <a:solidFill>
                  <a:srgbClr val="FFFF00"/>
                </a:solidFill>
              </a:rPr>
              <a:t>elevated</a:t>
            </a:r>
            <a:r>
              <a:rPr lang="da-DK" u="sng" dirty="0">
                <a:solidFill>
                  <a:srgbClr val="FFFF00"/>
                </a:solidFill>
              </a:rPr>
              <a:t> </a:t>
            </a:r>
            <a:r>
              <a:rPr lang="da-DK" u="sng" dirty="0" err="1">
                <a:solidFill>
                  <a:srgbClr val="FFFF00"/>
                </a:solidFill>
              </a:rPr>
              <a:t>aromatase</a:t>
            </a:r>
            <a:r>
              <a:rPr lang="da-DK" u="sng" dirty="0">
                <a:solidFill>
                  <a:srgbClr val="FFFF00"/>
                </a:solidFill>
              </a:rPr>
              <a:t> and PR </a:t>
            </a:r>
            <a:r>
              <a:rPr lang="da-DK" u="sng" dirty="0" err="1">
                <a:solidFill>
                  <a:srgbClr val="FFFF00"/>
                </a:solidFill>
              </a:rPr>
              <a:t>levels</a:t>
            </a:r>
            <a:r>
              <a:rPr lang="da-DK" u="sng" dirty="0">
                <a:solidFill>
                  <a:srgbClr val="FFFF00"/>
                </a:solidFill>
              </a:rPr>
              <a:t> </a:t>
            </a:r>
            <a:r>
              <a:rPr lang="da-DK" u="sng" dirty="0" err="1">
                <a:solidFill>
                  <a:srgbClr val="FFFF00"/>
                </a:solidFill>
              </a:rPr>
              <a:t>were</a:t>
            </a:r>
            <a:r>
              <a:rPr lang="da-DK" u="sng" dirty="0">
                <a:solidFill>
                  <a:srgbClr val="FFFF00"/>
                </a:solidFill>
              </a:rPr>
              <a:t> </a:t>
            </a:r>
            <a:r>
              <a:rPr lang="da-DK" u="sng" dirty="0" err="1">
                <a:solidFill>
                  <a:srgbClr val="FFFF00"/>
                </a:solidFill>
              </a:rPr>
              <a:t>reversed</a:t>
            </a:r>
            <a:r>
              <a:rPr lang="da-DK" u="sng" dirty="0">
                <a:solidFill>
                  <a:srgbClr val="FFFF00"/>
                </a:solidFill>
              </a:rPr>
              <a:t> with </a:t>
            </a:r>
            <a:r>
              <a:rPr lang="da-DK" u="sng" dirty="0" err="1" smtClean="0">
                <a:solidFill>
                  <a:srgbClr val="FFFF00"/>
                </a:solidFill>
              </a:rPr>
              <a:t>calorie</a:t>
            </a:r>
            <a:r>
              <a:rPr lang="da-DK" u="sng" dirty="0" smtClean="0">
                <a:solidFill>
                  <a:srgbClr val="FFFF00"/>
                </a:solidFill>
              </a:rPr>
              <a:t> </a:t>
            </a:r>
            <a:r>
              <a:rPr lang="da-DK" u="sng" dirty="0" err="1" smtClean="0">
                <a:solidFill>
                  <a:srgbClr val="FFFF00"/>
                </a:solidFill>
              </a:rPr>
              <a:t>restriction</a:t>
            </a:r>
            <a:r>
              <a:rPr lang="da-DK" u="sng" dirty="0" smtClean="0">
                <a:solidFill>
                  <a:srgbClr val="FFFF00"/>
                </a:solidFill>
              </a:rPr>
              <a:t>. </a:t>
            </a:r>
            <a:r>
              <a:rPr lang="da-DK" u="sng" dirty="0" err="1">
                <a:solidFill>
                  <a:srgbClr val="FFFF00"/>
                </a:solidFill>
              </a:rPr>
              <a:t>Our</a:t>
            </a:r>
            <a:r>
              <a:rPr lang="da-DK" u="sng" dirty="0">
                <a:solidFill>
                  <a:srgbClr val="FFFF00"/>
                </a:solidFill>
              </a:rPr>
              <a:t> </a:t>
            </a:r>
            <a:r>
              <a:rPr lang="da-DK" u="sng" dirty="0" err="1">
                <a:solidFill>
                  <a:srgbClr val="FFFF00"/>
                </a:solidFill>
              </a:rPr>
              <a:t>results</a:t>
            </a:r>
            <a:r>
              <a:rPr lang="da-DK" u="sng" dirty="0">
                <a:solidFill>
                  <a:srgbClr val="FFFF00"/>
                </a:solidFill>
              </a:rPr>
              <a:t> provide a rationale for </a:t>
            </a:r>
            <a:r>
              <a:rPr lang="da-DK" u="sng" dirty="0" err="1">
                <a:solidFill>
                  <a:srgbClr val="FFFF00"/>
                </a:solidFill>
              </a:rPr>
              <a:t>determining</a:t>
            </a:r>
            <a:r>
              <a:rPr lang="da-DK" u="sng" dirty="0">
                <a:solidFill>
                  <a:srgbClr val="FFFF00"/>
                </a:solidFill>
              </a:rPr>
              <a:t> </a:t>
            </a:r>
            <a:r>
              <a:rPr lang="da-DK" u="sng" dirty="0" err="1">
                <a:solidFill>
                  <a:srgbClr val="FFFF00"/>
                </a:solidFill>
              </a:rPr>
              <a:t>whether</a:t>
            </a:r>
            <a:r>
              <a:rPr lang="da-DK" u="sng" dirty="0">
                <a:solidFill>
                  <a:srgbClr val="FFFF00"/>
                </a:solidFill>
              </a:rPr>
              <a:t> </a:t>
            </a:r>
            <a:r>
              <a:rPr lang="da-DK" u="sng" dirty="0" err="1">
                <a:solidFill>
                  <a:srgbClr val="FFFF00"/>
                </a:solidFill>
              </a:rPr>
              <a:t>weight</a:t>
            </a:r>
            <a:r>
              <a:rPr lang="da-DK" u="sng" dirty="0">
                <a:solidFill>
                  <a:srgbClr val="FFFF00"/>
                </a:solidFill>
              </a:rPr>
              <a:t> </a:t>
            </a:r>
            <a:r>
              <a:rPr lang="da-DK" u="sng" dirty="0" err="1">
                <a:solidFill>
                  <a:srgbClr val="FFFF00"/>
                </a:solidFill>
              </a:rPr>
              <a:t>loss</a:t>
            </a:r>
            <a:r>
              <a:rPr lang="da-DK" u="sng" dirty="0">
                <a:solidFill>
                  <a:srgbClr val="FFFF00"/>
                </a:solidFill>
              </a:rPr>
              <a:t> </a:t>
            </a:r>
            <a:r>
              <a:rPr lang="da-DK" u="sng" dirty="0" err="1">
                <a:solidFill>
                  <a:srgbClr val="FFFF00"/>
                </a:solidFill>
              </a:rPr>
              <a:t>can</a:t>
            </a:r>
            <a:r>
              <a:rPr lang="da-DK" u="sng" dirty="0">
                <a:solidFill>
                  <a:srgbClr val="FFFF00"/>
                </a:solidFill>
              </a:rPr>
              <a:t> </a:t>
            </a:r>
            <a:r>
              <a:rPr lang="da-DK" u="sng" dirty="0" err="1">
                <a:solidFill>
                  <a:srgbClr val="FFFF00"/>
                </a:solidFill>
              </a:rPr>
              <a:t>reverse</a:t>
            </a:r>
            <a:r>
              <a:rPr lang="da-DK" u="sng" dirty="0">
                <a:solidFill>
                  <a:srgbClr val="FFFF00"/>
                </a:solidFill>
              </a:rPr>
              <a:t> </a:t>
            </a:r>
            <a:r>
              <a:rPr lang="da-DK" u="sng" dirty="0" err="1">
                <a:solidFill>
                  <a:srgbClr val="FFFF00"/>
                </a:solidFill>
              </a:rPr>
              <a:t>breast</a:t>
            </a:r>
            <a:r>
              <a:rPr lang="da-DK" u="sng" dirty="0">
                <a:solidFill>
                  <a:srgbClr val="FFFF00"/>
                </a:solidFill>
              </a:rPr>
              <a:t> inflammation </a:t>
            </a:r>
            <a:r>
              <a:rPr lang="da-DK" u="sng" dirty="0" err="1">
                <a:solidFill>
                  <a:srgbClr val="FFFF00"/>
                </a:solidFill>
              </a:rPr>
              <a:t>associated</a:t>
            </a:r>
            <a:r>
              <a:rPr lang="da-DK" u="sng" dirty="0">
                <a:solidFill>
                  <a:srgbClr val="FFFF00"/>
                </a:solidFill>
              </a:rPr>
              <a:t> with </a:t>
            </a:r>
            <a:r>
              <a:rPr lang="da-DK" u="sng" dirty="0" err="1">
                <a:solidFill>
                  <a:srgbClr val="FFFF00"/>
                </a:solidFill>
              </a:rPr>
              <a:t>obesity</a:t>
            </a:r>
            <a:r>
              <a:rPr lang="da-DK" u="sng" dirty="0">
                <a:solidFill>
                  <a:srgbClr val="FFFF00"/>
                </a:solidFill>
              </a:rPr>
              <a:t> in </a:t>
            </a:r>
            <a:r>
              <a:rPr lang="da-DK" u="sng" dirty="0" err="1">
                <a:solidFill>
                  <a:srgbClr val="FFFF00"/>
                </a:solidFill>
              </a:rPr>
              <a:t>women</a:t>
            </a:r>
            <a:r>
              <a:rPr lang="da-DK" u="sng" dirty="0">
                <a:solidFill>
                  <a:srgbClr val="FFFF00"/>
                </a:solidFill>
              </a:rPr>
              <a:t>.</a:t>
            </a:r>
          </a:p>
        </p:txBody>
      </p:sp>
    </p:spTree>
    <p:extLst>
      <p:ext uri="{BB962C8B-B14F-4D97-AF65-F5344CB8AC3E}">
        <p14:creationId xmlns:p14="http://schemas.microsoft.com/office/powerpoint/2010/main" val="240852542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685800" y="457200"/>
            <a:ext cx="7772400" cy="1470025"/>
          </a:xfrm>
        </p:spPr>
        <p:txBody>
          <a:bodyPr/>
          <a:lstStyle/>
          <a:p>
            <a:r>
              <a:rPr lang="en-US">
                <a:latin typeface="Arial" charset="0"/>
                <a:ea typeface="ＭＳ Ｐゴシック" charset="0"/>
                <a:cs typeface="ＭＳ Ｐゴシック" charset="0"/>
              </a:rPr>
              <a:t>Weight Loss Improves Fitness and Markers of Inflammation</a:t>
            </a:r>
          </a:p>
        </p:txBody>
      </p:sp>
      <p:sp>
        <p:nvSpPr>
          <p:cNvPr id="22531" name="Subtitle 2"/>
          <p:cNvSpPr>
            <a:spLocks noGrp="1"/>
          </p:cNvSpPr>
          <p:nvPr>
            <p:ph type="subTitle" idx="1"/>
          </p:nvPr>
        </p:nvSpPr>
        <p:spPr>
          <a:xfrm>
            <a:off x="1219200" y="2209800"/>
            <a:ext cx="6400800" cy="1752600"/>
          </a:xfrm>
        </p:spPr>
        <p:txBody>
          <a:bodyPr/>
          <a:lstStyle/>
          <a:p>
            <a:pPr algn="l"/>
            <a:r>
              <a:rPr lang="en-US" dirty="0">
                <a:latin typeface="Arial" charset="0"/>
                <a:ea typeface="ＭＳ Ｐゴシック" charset="0"/>
                <a:cs typeface="ＭＳ Ｐゴシック" charset="0"/>
              </a:rPr>
              <a:t>In one study, </a:t>
            </a:r>
            <a:r>
              <a:rPr lang="en-US" dirty="0" smtClean="0">
                <a:latin typeface="Arial" charset="0"/>
                <a:ea typeface="ＭＳ Ｐゴシック" charset="0"/>
                <a:cs typeface="ＭＳ Ｐゴシック" charset="0"/>
              </a:rPr>
              <a:t>a 5 kg weight </a:t>
            </a:r>
            <a:r>
              <a:rPr lang="en-US" dirty="0">
                <a:latin typeface="Arial" charset="0"/>
                <a:ea typeface="ＭＳ Ｐゴシック" charset="0"/>
                <a:cs typeface="ＭＳ Ｐゴシック" charset="0"/>
              </a:rPr>
              <a:t>loss improved: </a:t>
            </a:r>
          </a:p>
          <a:p>
            <a:pPr algn="l">
              <a:buFont typeface="Arial" charset="0"/>
              <a:buChar char="•"/>
            </a:pPr>
            <a:r>
              <a:rPr lang="en-US" dirty="0">
                <a:latin typeface="Arial" charset="0"/>
                <a:ea typeface="ＭＳ Ｐゴシック" charset="0"/>
                <a:cs typeface="ＭＳ Ｐゴシック" charset="0"/>
              </a:rPr>
              <a:t>All  inflammatory markers associated with breast </a:t>
            </a:r>
            <a:r>
              <a:rPr lang="en-US" dirty="0" smtClean="0">
                <a:latin typeface="Arial" charset="0"/>
                <a:ea typeface="ＭＳ Ｐゴシック" charset="0"/>
                <a:cs typeface="ＭＳ Ｐゴシック" charset="0"/>
              </a:rPr>
              <a:t>cancer</a:t>
            </a:r>
          </a:p>
          <a:p>
            <a:pPr algn="l">
              <a:buFont typeface="Arial" charset="0"/>
              <a:buChar char="•"/>
            </a:pPr>
            <a:r>
              <a:rPr lang="en-US" dirty="0" smtClean="0">
                <a:latin typeface="Arial" charset="0"/>
                <a:ea typeface="ＭＳ Ｐゴシック" charset="0"/>
                <a:cs typeface="ＭＳ Ｐゴシック" charset="0"/>
              </a:rPr>
              <a:t>Hormones associated with breast cancer</a:t>
            </a:r>
            <a:endParaRPr lang="en-US" dirty="0">
              <a:latin typeface="Arial" charset="0"/>
              <a:ea typeface="ＭＳ Ｐゴシック" charset="0"/>
              <a:cs typeface="ＭＳ Ｐゴシック" charset="0"/>
            </a:endParaRPr>
          </a:p>
          <a:p>
            <a:pPr lvl="1" algn="l">
              <a:buFont typeface="Arial" charset="0"/>
              <a:buChar char="•"/>
            </a:pPr>
            <a:r>
              <a:rPr lang="en-US" dirty="0" smtClean="0">
                <a:solidFill>
                  <a:schemeClr val="bg1"/>
                </a:solidFill>
                <a:latin typeface="Arial" charset="0"/>
                <a:ea typeface="ＭＳ Ｐゴシック" charset="0"/>
                <a:cs typeface="ＭＳ Ｐゴシック" charset="0"/>
              </a:rPr>
              <a:t>Estrogen, Insulin, and </a:t>
            </a:r>
            <a:r>
              <a:rPr lang="en-US" dirty="0" err="1" smtClean="0">
                <a:solidFill>
                  <a:schemeClr val="bg1"/>
                </a:solidFill>
                <a:latin typeface="Arial" charset="0"/>
                <a:ea typeface="ＭＳ Ｐゴシック" charset="0"/>
                <a:cs typeface="ＭＳ Ｐゴシック" charset="0"/>
              </a:rPr>
              <a:t>Leptin</a:t>
            </a:r>
            <a:endParaRPr lang="en-US" dirty="0">
              <a:solidFill>
                <a:schemeClr val="bg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1240598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431800" y="-20638"/>
            <a:ext cx="7772400" cy="1470026"/>
          </a:xfrm>
        </p:spPr>
        <p:txBody>
          <a:bodyPr/>
          <a:lstStyle/>
          <a:p>
            <a:r>
              <a:rPr lang="en-US">
                <a:ea typeface="ＭＳ Ｐゴシック" charset="-128"/>
                <a:cs typeface="ＭＳ Ｐゴシック" charset="-128"/>
              </a:rPr>
              <a:t>Evolution?</a:t>
            </a:r>
          </a:p>
        </p:txBody>
      </p:sp>
      <p:pic>
        <p:nvPicPr>
          <p:cNvPr id="54275" name="Picture 4"/>
          <p:cNvPicPr>
            <a:picLocks noChangeAspect="1" noChangeArrowheads="1"/>
          </p:cNvPicPr>
          <p:nvPr/>
        </p:nvPicPr>
        <p:blipFill>
          <a:blip r:embed="rId3"/>
          <a:srcRect/>
          <a:stretch>
            <a:fillRect/>
          </a:stretch>
        </p:blipFill>
        <p:spPr bwMode="auto">
          <a:xfrm>
            <a:off x="837514" y="1905000"/>
            <a:ext cx="7696886" cy="3733800"/>
          </a:xfrm>
          <a:prstGeom prst="rect">
            <a:avLst/>
          </a:prstGeom>
          <a:noFill/>
          <a:ln w="9525">
            <a:noFill/>
            <a:miter lim="800000"/>
            <a:headEnd/>
            <a:tailEnd/>
          </a:ln>
        </p:spPr>
      </p:pic>
    </p:spTree>
    <p:extLst>
      <p:ext uri="{BB962C8B-B14F-4D97-AF65-F5344CB8AC3E}">
        <p14:creationId xmlns:p14="http://schemas.microsoft.com/office/powerpoint/2010/main" val="8430980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t>The effect of intermittent energy and carbohydrate restriction v. daily energy restriction on weight loss and metabolic disease risk markers in overweight women.</a:t>
            </a:r>
            <a:br>
              <a:rPr lang="en-US" sz="2000" b="1" dirty="0"/>
            </a:br>
            <a:endParaRPr lang="en-US" sz="2000" dirty="0"/>
          </a:p>
        </p:txBody>
      </p:sp>
      <p:sp>
        <p:nvSpPr>
          <p:cNvPr id="3" name="Content Placeholder 2"/>
          <p:cNvSpPr>
            <a:spLocks noGrp="1"/>
          </p:cNvSpPr>
          <p:nvPr>
            <p:ph idx="1"/>
          </p:nvPr>
        </p:nvSpPr>
        <p:spPr>
          <a:xfrm>
            <a:off x="457200" y="1219200"/>
            <a:ext cx="8229600" cy="4297363"/>
          </a:xfrm>
        </p:spPr>
        <p:txBody>
          <a:bodyPr/>
          <a:lstStyle/>
          <a:p>
            <a:r>
              <a:rPr lang="en-US" sz="1600" u="sng" dirty="0" smtClean="0">
                <a:solidFill>
                  <a:srgbClr val="FFFF00"/>
                </a:solidFill>
                <a:hlinkClick r:id="rId3"/>
              </a:rPr>
              <a:t>Harvie </a:t>
            </a:r>
            <a:r>
              <a:rPr lang="en-US" sz="1600" u="sng" dirty="0">
                <a:solidFill>
                  <a:srgbClr val="FFFF00"/>
                </a:solidFill>
                <a:hlinkClick r:id="rId3"/>
              </a:rPr>
              <a:t>M, </a:t>
            </a:r>
            <a:r>
              <a:rPr lang="en-US" sz="1600" u="sng" dirty="0">
                <a:solidFill>
                  <a:srgbClr val="FFFF00"/>
                </a:solidFill>
                <a:hlinkClick r:id="rId4"/>
              </a:rPr>
              <a:t>Wright C, </a:t>
            </a:r>
            <a:r>
              <a:rPr lang="en-US" sz="1600" u="sng" dirty="0">
                <a:solidFill>
                  <a:srgbClr val="FFFF00"/>
                </a:solidFill>
                <a:hlinkClick r:id="rId5"/>
              </a:rPr>
              <a:t>Pegington M, </a:t>
            </a:r>
            <a:endParaRPr lang="en-US" sz="1600" u="sng" dirty="0" smtClean="0">
              <a:solidFill>
                <a:srgbClr val="FFFF00"/>
              </a:solidFill>
            </a:endParaRPr>
          </a:p>
          <a:p>
            <a:r>
              <a:rPr lang="en-US" sz="1600" u="sng" dirty="0" smtClean="0"/>
              <a:t>Genesis </a:t>
            </a:r>
            <a:r>
              <a:rPr lang="en-US" sz="1600" u="sng" dirty="0"/>
              <a:t>Breast Cancer Prevention Centre, University Hospital of South Manchester NHS Foundation Trust, </a:t>
            </a:r>
            <a:r>
              <a:rPr lang="en-US" sz="1600" u="sng" dirty="0" err="1"/>
              <a:t>Southmoor</a:t>
            </a:r>
            <a:r>
              <a:rPr lang="en-US" sz="1600" u="sng" dirty="0"/>
              <a:t> Road, Manchester M23 9LT, UK</a:t>
            </a:r>
            <a:r>
              <a:rPr lang="en-US" sz="1600" u="sng" dirty="0" smtClean="0"/>
              <a:t>.</a:t>
            </a:r>
          </a:p>
          <a:p>
            <a:endParaRPr lang="en-US" sz="1600" u="sng" dirty="0"/>
          </a:p>
          <a:p>
            <a:endParaRPr lang="en-US" sz="1600" u="sng" dirty="0"/>
          </a:p>
          <a:p>
            <a:pPr>
              <a:buFont typeface="Arial"/>
              <a:buChar char="•"/>
            </a:pPr>
            <a:r>
              <a:rPr lang="en-US" dirty="0" smtClean="0"/>
              <a:t>2 days per week of a</a:t>
            </a:r>
          </a:p>
          <a:p>
            <a:pPr>
              <a:buFont typeface="Arial"/>
              <a:buChar char="•"/>
            </a:pPr>
            <a:r>
              <a:rPr lang="en-US" dirty="0" smtClean="0"/>
              <a:t>low carbohydrate (&lt; 40 grams) diet </a:t>
            </a:r>
          </a:p>
          <a:p>
            <a:pPr>
              <a:buFont typeface="Arial"/>
              <a:buChar char="•"/>
            </a:pPr>
            <a:r>
              <a:rPr lang="en-US" dirty="0" smtClean="0"/>
              <a:t>or </a:t>
            </a:r>
          </a:p>
          <a:p>
            <a:pPr>
              <a:buFont typeface="Arial"/>
              <a:buChar char="•"/>
            </a:pPr>
            <a:r>
              <a:rPr lang="en-US" dirty="0" smtClean="0"/>
              <a:t>less than 600 total calories per day </a:t>
            </a:r>
          </a:p>
          <a:p>
            <a:pPr>
              <a:buFont typeface="Arial"/>
              <a:buChar char="•"/>
            </a:pPr>
            <a:r>
              <a:rPr lang="en-US" dirty="0" smtClean="0">
                <a:solidFill>
                  <a:srgbClr val="FFFF00"/>
                </a:solidFill>
              </a:rPr>
              <a:t>were as effective as a 1400 </a:t>
            </a:r>
            <a:r>
              <a:rPr lang="en-US" dirty="0" err="1" smtClean="0">
                <a:solidFill>
                  <a:srgbClr val="FFFF00"/>
                </a:solidFill>
              </a:rPr>
              <a:t>cal</a:t>
            </a:r>
            <a:r>
              <a:rPr lang="en-US" dirty="0" smtClean="0">
                <a:solidFill>
                  <a:srgbClr val="FFFF00"/>
                </a:solidFill>
              </a:rPr>
              <a:t>/day diet every day for 3 months</a:t>
            </a:r>
          </a:p>
          <a:p>
            <a:r>
              <a:rPr lang="en-US" sz="1800" u="sng" dirty="0"/>
              <a:t>Br J </a:t>
            </a:r>
            <a:r>
              <a:rPr lang="en-US" sz="1800" u="sng" dirty="0" err="1"/>
              <a:t>Nutr</a:t>
            </a:r>
            <a:r>
              <a:rPr lang="en-US" sz="1800" u="sng" dirty="0"/>
              <a:t>. 2013 Apr 16:1-14. [</a:t>
            </a:r>
            <a:r>
              <a:rPr lang="en-US" sz="1800" u="sng" dirty="0" err="1"/>
              <a:t>Epub</a:t>
            </a:r>
            <a:r>
              <a:rPr lang="en-US" sz="1800" u="sng" dirty="0"/>
              <a:t> ahead of print]</a:t>
            </a:r>
          </a:p>
        </p:txBody>
      </p:sp>
      <p:sp>
        <p:nvSpPr>
          <p:cNvPr id="4" name="TextBox 3"/>
          <p:cNvSpPr txBox="1"/>
          <p:nvPr/>
        </p:nvSpPr>
        <p:spPr>
          <a:xfrm>
            <a:off x="3276600" y="64008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639310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81000" y="1371600"/>
            <a:ext cx="8305800" cy="4983163"/>
          </a:xfrm>
        </p:spPr>
        <p:txBody>
          <a:bodyPr>
            <a:normAutofit/>
          </a:bodyPr>
          <a:lstStyle/>
          <a:p>
            <a:r>
              <a:rPr lang="en-US" dirty="0" smtClean="0"/>
              <a:t>Fattening food damages the weight regulating system in the brain.</a:t>
            </a:r>
          </a:p>
          <a:p>
            <a:r>
              <a:rPr lang="en-US" dirty="0" smtClean="0"/>
              <a:t>A “Feed forward” mechanism begins which makes it easier to gain and more difficult to lose.</a:t>
            </a:r>
          </a:p>
          <a:p>
            <a:r>
              <a:rPr lang="en-US" dirty="0" smtClean="0"/>
              <a:t>The environment turns into something physical which causes further weight gain</a:t>
            </a:r>
          </a:p>
          <a:p>
            <a:r>
              <a:rPr lang="en-US" dirty="0" smtClean="0"/>
              <a:t>Weight loss can reduce the risk of illnesses, including cancer</a:t>
            </a:r>
          </a:p>
        </p:txBody>
      </p:sp>
    </p:spTree>
    <p:extLst>
      <p:ext uri="{BB962C8B-B14F-4D97-AF65-F5344CB8AC3E}">
        <p14:creationId xmlns:p14="http://schemas.microsoft.com/office/powerpoint/2010/main" val="35776905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81000" y="1371600"/>
            <a:ext cx="8305800" cy="4983163"/>
          </a:xfrm>
        </p:spPr>
        <p:txBody>
          <a:bodyPr>
            <a:normAutofit/>
          </a:bodyPr>
          <a:lstStyle/>
          <a:p>
            <a:r>
              <a:rPr lang="en-US" dirty="0" smtClean="0"/>
              <a:t>Obesity is a threat to the health gains we have made </a:t>
            </a:r>
            <a:r>
              <a:rPr lang="en-US" dirty="0" err="1" smtClean="0"/>
              <a:t>worlwide</a:t>
            </a:r>
            <a:r>
              <a:rPr lang="en-US" dirty="0" smtClean="0"/>
              <a:t>.</a:t>
            </a:r>
          </a:p>
          <a:p>
            <a:r>
              <a:rPr lang="en-US" dirty="0" smtClean="0"/>
              <a:t> </a:t>
            </a:r>
            <a:r>
              <a:rPr lang="en-US" dirty="0"/>
              <a:t>P</a:t>
            </a:r>
            <a:r>
              <a:rPr lang="en-US" dirty="0" smtClean="0"/>
              <a:t>revention is critical.  Spread the word! </a:t>
            </a:r>
          </a:p>
        </p:txBody>
      </p:sp>
    </p:spTree>
    <p:extLst>
      <p:ext uri="{BB962C8B-B14F-4D97-AF65-F5344CB8AC3E}">
        <p14:creationId xmlns:p14="http://schemas.microsoft.com/office/powerpoint/2010/main" val="19393408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Obesity Epidemic in US Adolescents</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34% US adolescents (12-19 </a:t>
            </a:r>
            <a:r>
              <a:rPr lang="en-US" dirty="0" err="1" smtClean="0"/>
              <a:t>yrs</a:t>
            </a:r>
            <a:r>
              <a:rPr lang="en-US" dirty="0" smtClean="0"/>
              <a:t>) are overweight or obese</a:t>
            </a:r>
          </a:p>
          <a:p>
            <a:r>
              <a:rPr lang="en-US" dirty="0" smtClean="0"/>
              <a:t>Overweight and obesity are most prevalent CVD risk factors in adolescents</a:t>
            </a:r>
          </a:p>
          <a:p>
            <a:r>
              <a:rPr lang="en-US" dirty="0" smtClean="0"/>
              <a:t>The rate of diabetes and </a:t>
            </a:r>
            <a:r>
              <a:rPr lang="en-US" dirty="0" err="1" smtClean="0"/>
              <a:t>prediabetes</a:t>
            </a:r>
            <a:r>
              <a:rPr lang="en-US" dirty="0" smtClean="0"/>
              <a:t> among adolescents ages 12 to 19 rose from 9 percent in 1999-2000 to 23 percent in 2007-8, the most recent years for which data was analyzed.</a:t>
            </a:r>
          </a:p>
          <a:p>
            <a:r>
              <a:rPr lang="en-US" dirty="0" smtClean="0"/>
              <a:t>49% of overweight and 61% of obese adolescents have ≥1 CVD risk factor</a:t>
            </a:r>
          </a:p>
          <a:p>
            <a:pPr lvl="1"/>
            <a:r>
              <a:rPr lang="en-US" dirty="0" smtClean="0"/>
              <a:t>HTN, high LDL-C, low HDL-c, pre-diabetes/diabetes</a:t>
            </a:r>
          </a:p>
        </p:txBody>
      </p:sp>
    </p:spTree>
    <p:extLst>
      <p:ext uri="{BB962C8B-B14F-4D97-AF65-F5344CB8AC3E}">
        <p14:creationId xmlns:p14="http://schemas.microsoft.com/office/powerpoint/2010/main" val="138975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US">
                <a:latin typeface="Times New Roman" charset="0"/>
                <a:ea typeface="ＭＳ Ｐゴシック" charset="0"/>
                <a:cs typeface="ＭＳ Ｐゴシック" charset="0"/>
              </a:rPr>
              <a:t>What</a:t>
            </a:r>
            <a:r>
              <a:rPr lang="ja-JP" altLang="en-US">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s the best exercise?</a:t>
            </a:r>
            <a:br>
              <a:rPr lang="en-US">
                <a:latin typeface="Times New Roman" charset="0"/>
                <a:ea typeface="ＭＳ Ｐゴシック" charset="0"/>
                <a:cs typeface="ＭＳ Ｐゴシック" charset="0"/>
              </a:rPr>
            </a:br>
            <a:endParaRPr lang="en-US">
              <a:latin typeface="Times New Roman" charset="0"/>
              <a:ea typeface="ＭＳ Ｐゴシック" charset="0"/>
              <a:cs typeface="ＭＳ Ｐゴシック" charset="0"/>
            </a:endParaRPr>
          </a:p>
        </p:txBody>
      </p:sp>
      <p:sp>
        <p:nvSpPr>
          <p:cNvPr id="46083" name="Rectangle 3"/>
          <p:cNvSpPr>
            <a:spLocks noGrp="1" noChangeArrowheads="1"/>
          </p:cNvSpPr>
          <p:nvPr>
            <p:ph type="body" idx="1"/>
          </p:nvPr>
        </p:nvSpPr>
        <p:spPr>
          <a:xfrm>
            <a:off x="685800" y="1371600"/>
            <a:ext cx="7772400" cy="4114800"/>
          </a:xfrm>
        </p:spPr>
        <p:txBody>
          <a:bodyPr>
            <a:normAutofit fontScale="92500"/>
          </a:bodyPr>
          <a:lstStyle/>
          <a:p>
            <a:pPr eaLnBrk="1" hangingPunct="1">
              <a:lnSpc>
                <a:spcPct val="90000"/>
              </a:lnSpc>
            </a:pPr>
            <a:r>
              <a:rPr lang="en-US" sz="2800">
                <a:latin typeface="Times New Roman" charset="0"/>
                <a:ea typeface="ＭＳ Ｐゴシック" charset="0"/>
                <a:cs typeface="ＭＳ Ｐゴシック" charset="0"/>
              </a:rPr>
              <a:t>The best exercise to achieve the greatest weight loss is </a:t>
            </a:r>
            <a:r>
              <a:rPr lang="en-US" sz="2800" u="sng">
                <a:solidFill>
                  <a:schemeClr val="tx2"/>
                </a:solidFill>
                <a:latin typeface="Times New Roman" charset="0"/>
                <a:ea typeface="ＭＳ Ｐゴシック" charset="0"/>
                <a:cs typeface="ＭＳ Ｐゴシック" charset="0"/>
              </a:rPr>
              <a:t>interval training, </a:t>
            </a:r>
            <a:r>
              <a:rPr lang="en-US" sz="2800">
                <a:latin typeface="Times New Roman" charset="0"/>
                <a:ea typeface="ＭＳ Ｐゴシック" charset="0"/>
                <a:cs typeface="ＭＳ Ｐゴシック" charset="0"/>
              </a:rPr>
              <a:t>in which you vary the intensity of your activity</a:t>
            </a:r>
          </a:p>
          <a:p>
            <a:pPr eaLnBrk="1" hangingPunct="1">
              <a:lnSpc>
                <a:spcPct val="90000"/>
              </a:lnSpc>
            </a:pPr>
            <a:r>
              <a:rPr lang="en-US" sz="2800">
                <a:latin typeface="Times New Roman" charset="0"/>
                <a:ea typeface="ＭＳ Ｐゴシック" charset="0"/>
                <a:cs typeface="ＭＳ Ｐゴシック" charset="0"/>
              </a:rPr>
              <a:t>Hill climbing program on bike or cross trainer</a:t>
            </a:r>
          </a:p>
          <a:p>
            <a:pPr eaLnBrk="1" hangingPunct="1">
              <a:lnSpc>
                <a:spcPct val="90000"/>
              </a:lnSpc>
            </a:pPr>
            <a:r>
              <a:rPr lang="en-US" sz="2800">
                <a:latin typeface="Times New Roman" charset="0"/>
                <a:ea typeface="ＭＳ Ｐゴシック" charset="0"/>
                <a:cs typeface="ＭＳ Ｐゴシック" charset="0"/>
              </a:rPr>
              <a:t>The highest level of exercise intensity sets your </a:t>
            </a:r>
            <a:r>
              <a:rPr lang="ja-JP" altLang="en-US" sz="2800">
                <a:latin typeface="Times New Roman" charset="0"/>
                <a:ea typeface="ＭＳ Ｐゴシック" charset="0"/>
                <a:cs typeface="ＭＳ Ｐゴシック" charset="0"/>
              </a:rPr>
              <a:t>“</a:t>
            </a:r>
            <a:r>
              <a:rPr lang="en-US" sz="2800">
                <a:latin typeface="Times New Roman" charset="0"/>
                <a:ea typeface="ＭＳ Ｐゴシック" charset="0"/>
                <a:cs typeface="ＭＳ Ｐゴシック" charset="0"/>
              </a:rPr>
              <a:t>metabolism</a:t>
            </a:r>
            <a:r>
              <a:rPr lang="ja-JP" altLang="en-US" sz="2800">
                <a:latin typeface="Times New Roman" charset="0"/>
                <a:ea typeface="ＭＳ Ｐゴシック" charset="0"/>
                <a:cs typeface="ＭＳ Ｐゴシック" charset="0"/>
              </a:rPr>
              <a:t>”</a:t>
            </a:r>
            <a:endParaRPr lang="en-US" sz="2800">
              <a:latin typeface="Times New Roman" charset="0"/>
              <a:ea typeface="ＭＳ Ｐゴシック" charset="0"/>
              <a:cs typeface="ＭＳ Ｐゴシック" charset="0"/>
            </a:endParaRPr>
          </a:p>
          <a:p>
            <a:pPr eaLnBrk="1" hangingPunct="1">
              <a:lnSpc>
                <a:spcPct val="90000"/>
              </a:lnSpc>
            </a:pPr>
            <a:r>
              <a:rPr lang="en-US" sz="2800">
                <a:latin typeface="Times New Roman" charset="0"/>
                <a:ea typeface="ＭＳ Ｐゴシック" charset="0"/>
                <a:cs typeface="ＭＳ Ｐゴシック" charset="0"/>
              </a:rPr>
              <a:t>You can maintain twice the weight loss exercising for just one-half the time if you increase the intensity</a:t>
            </a:r>
          </a:p>
          <a:p>
            <a:pPr eaLnBrk="1" hangingPunct="1">
              <a:lnSpc>
                <a:spcPct val="90000"/>
              </a:lnSpc>
            </a:pPr>
            <a:r>
              <a:rPr lang="en-US" sz="2800">
                <a:latin typeface="Times New Roman" charset="0"/>
                <a:ea typeface="ＭＳ Ｐゴシック" charset="0"/>
                <a:cs typeface="ＭＳ Ｐゴシック" charset="0"/>
              </a:rPr>
              <a:t>Also, do strength training – weight-lifting, Pilates, other activities besides aerobics</a:t>
            </a:r>
          </a:p>
          <a:p>
            <a:pPr eaLnBrk="1" hangingPunct="1">
              <a:lnSpc>
                <a:spcPct val="90000"/>
              </a:lnSpc>
            </a:pPr>
            <a:endParaRPr lang="en-US" sz="28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206128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1058" name="Rectangle 2"/>
          <p:cNvSpPr>
            <a:spLocks noGrp="1" noChangeArrowheads="1"/>
          </p:cNvSpPr>
          <p:nvPr>
            <p:ph type="title" idx="4294967295"/>
          </p:nvPr>
        </p:nvSpPr>
        <p:spPr>
          <a:xfrm>
            <a:off x="609600" y="0"/>
            <a:ext cx="7772400" cy="1143000"/>
          </a:xfrm>
        </p:spPr>
        <p:txBody>
          <a:bodyPr anchor="b"/>
          <a:lstStyle/>
          <a:p>
            <a:pPr eaLnBrk="1" hangingPunct="1"/>
            <a:r>
              <a:rPr lang="en-US" sz="3200" dirty="0" smtClean="0">
                <a:latin typeface="Arial Unicode MS" pitchFamily="34" charset="-128"/>
              </a:rPr>
              <a:t>Hypothetical “Feed-forward”, positive feedback mechanism drives weight up</a:t>
            </a:r>
          </a:p>
        </p:txBody>
      </p:sp>
      <p:sp>
        <p:nvSpPr>
          <p:cNvPr id="301059" name="AutoShape 3"/>
          <p:cNvSpPr>
            <a:spLocks noChangeArrowheads="1"/>
          </p:cNvSpPr>
          <p:nvPr/>
        </p:nvSpPr>
        <p:spPr bwMode="auto">
          <a:xfrm>
            <a:off x="8382000" y="2362200"/>
            <a:ext cx="762000" cy="3048000"/>
          </a:xfrm>
          <a:prstGeom prst="curvedLeftArrow">
            <a:avLst>
              <a:gd name="adj1" fmla="val 80000"/>
              <a:gd name="adj2" fmla="val 160000"/>
              <a:gd name="adj3" fmla="val 33333"/>
            </a:avLst>
          </a:prstGeom>
          <a:solidFill>
            <a:schemeClr val="accent1"/>
          </a:solidFill>
          <a:ln w="9525">
            <a:solidFill>
              <a:schemeClr val="tx1"/>
            </a:solidFill>
            <a:miter lim="800000"/>
            <a:headEnd/>
            <a:tailEnd/>
          </a:ln>
        </p:spPr>
        <p:txBody>
          <a:bodyPr wrap="none" anchor="ctr"/>
          <a:lstStyle/>
          <a:p>
            <a:endParaRPr lang="en-US" sz="2400">
              <a:solidFill>
                <a:srgbClr val="FFFFFF"/>
              </a:solidFill>
              <a:latin typeface="Times" pitchFamily="18" charset="0"/>
              <a:ea typeface="ＭＳ Ｐゴシック" pitchFamily="34" charset="-128"/>
            </a:endParaRPr>
          </a:p>
        </p:txBody>
      </p:sp>
      <p:sp>
        <p:nvSpPr>
          <p:cNvPr id="301060" name="AutoShape 4"/>
          <p:cNvSpPr>
            <a:spLocks noChangeArrowheads="1"/>
          </p:cNvSpPr>
          <p:nvPr/>
        </p:nvSpPr>
        <p:spPr bwMode="auto">
          <a:xfrm>
            <a:off x="4572000" y="3048000"/>
            <a:ext cx="2590800" cy="733425"/>
          </a:xfrm>
          <a:prstGeom prst="curvedUpArrow">
            <a:avLst>
              <a:gd name="adj1" fmla="val 79481"/>
              <a:gd name="adj2" fmla="val 141299"/>
              <a:gd name="adj3" fmla="val 35282"/>
            </a:avLst>
          </a:prstGeom>
          <a:solidFill>
            <a:schemeClr val="accent1"/>
          </a:solidFill>
          <a:ln w="9525">
            <a:solidFill>
              <a:schemeClr val="tx1"/>
            </a:solidFill>
            <a:miter lim="800000"/>
            <a:headEnd/>
            <a:tailEnd/>
          </a:ln>
        </p:spPr>
        <p:txBody>
          <a:bodyPr wrap="none" anchor="ctr"/>
          <a:lstStyle/>
          <a:p>
            <a:endParaRPr lang="en-US" sz="2400">
              <a:solidFill>
                <a:srgbClr val="FFFFFF"/>
              </a:solidFill>
              <a:latin typeface="Times" pitchFamily="18" charset="0"/>
              <a:ea typeface="ＭＳ Ｐゴシック" pitchFamily="34" charset="-128"/>
            </a:endParaRPr>
          </a:p>
        </p:txBody>
      </p:sp>
      <p:sp>
        <p:nvSpPr>
          <p:cNvPr id="301061" name="Text Box 5"/>
          <p:cNvSpPr txBox="1">
            <a:spLocks noChangeArrowheads="1"/>
          </p:cNvSpPr>
          <p:nvPr/>
        </p:nvSpPr>
        <p:spPr bwMode="auto">
          <a:xfrm>
            <a:off x="1143000" y="2057400"/>
            <a:ext cx="1462088" cy="1187450"/>
          </a:xfrm>
          <a:prstGeom prst="rect">
            <a:avLst/>
          </a:prstGeom>
          <a:solidFill>
            <a:srgbClr val="FF0000"/>
          </a:solidFill>
          <a:ln w="9525">
            <a:noFill/>
            <a:miter lim="800000"/>
            <a:headEnd/>
            <a:tailEnd/>
          </a:ln>
        </p:spPr>
        <p:txBody>
          <a:bodyPr wrap="none">
            <a:spAutoFit/>
          </a:bodyPr>
          <a:lstStyle/>
          <a:p>
            <a:r>
              <a:rPr lang="en-US" sz="2400">
                <a:solidFill>
                  <a:srgbClr val="FFFFFF"/>
                </a:solidFill>
                <a:ea typeface="ＭＳ Ｐゴシック" pitchFamily="34" charset="-128"/>
              </a:rPr>
              <a:t>High Fat</a:t>
            </a:r>
          </a:p>
          <a:p>
            <a:r>
              <a:rPr lang="en-US" sz="2400">
                <a:solidFill>
                  <a:srgbClr val="FFFFFF"/>
                </a:solidFill>
                <a:ea typeface="ＭＳ Ｐゴシック" pitchFamily="34" charset="-128"/>
              </a:rPr>
              <a:t>High Carb</a:t>
            </a:r>
          </a:p>
          <a:p>
            <a:r>
              <a:rPr lang="en-US" sz="2400">
                <a:solidFill>
                  <a:srgbClr val="FFFFFF"/>
                </a:solidFill>
                <a:ea typeface="ＭＳ Ｐゴシック" pitchFamily="34" charset="-128"/>
              </a:rPr>
              <a:t>Food</a:t>
            </a:r>
          </a:p>
        </p:txBody>
      </p:sp>
      <p:sp>
        <p:nvSpPr>
          <p:cNvPr id="301062" name="Text Box 6"/>
          <p:cNvSpPr txBox="1">
            <a:spLocks noChangeArrowheads="1"/>
          </p:cNvSpPr>
          <p:nvPr/>
        </p:nvSpPr>
        <p:spPr bwMode="auto">
          <a:xfrm>
            <a:off x="2873375" y="2030413"/>
            <a:ext cx="2585413" cy="1323439"/>
          </a:xfrm>
          <a:prstGeom prst="rect">
            <a:avLst/>
          </a:prstGeom>
          <a:solidFill>
            <a:srgbClr val="FF0000"/>
          </a:solidFill>
          <a:ln w="9525">
            <a:noFill/>
            <a:miter lim="800000"/>
            <a:headEnd/>
            <a:tailEnd/>
          </a:ln>
        </p:spPr>
        <p:txBody>
          <a:bodyPr wrap="none">
            <a:spAutoFit/>
          </a:bodyPr>
          <a:lstStyle/>
          <a:p>
            <a:r>
              <a:rPr lang="en-US" sz="2000" u="sng" dirty="0" smtClean="0">
                <a:solidFill>
                  <a:srgbClr val="FFFFFF"/>
                </a:solidFill>
                <a:ea typeface="ＭＳ Ｐゴシック" pitchFamily="34" charset="-128"/>
              </a:rPr>
              <a:t>Hypothalamic injury</a:t>
            </a:r>
          </a:p>
          <a:p>
            <a:r>
              <a:rPr lang="en-US" sz="2000" u="sng" dirty="0" smtClean="0">
                <a:solidFill>
                  <a:srgbClr val="FFFFFF"/>
                </a:solidFill>
                <a:ea typeface="ＭＳ Ｐゴシック" pitchFamily="34" charset="-128"/>
              </a:rPr>
              <a:t>POMC neuron dropout</a:t>
            </a:r>
          </a:p>
          <a:p>
            <a:r>
              <a:rPr lang="en-US" sz="2000" u="sng" dirty="0" err="1" smtClean="0">
                <a:solidFill>
                  <a:srgbClr val="FFFFFF"/>
                </a:solidFill>
                <a:ea typeface="ＭＳ Ｐゴシック" pitchFamily="34" charset="-128"/>
              </a:rPr>
              <a:t>Supressed</a:t>
            </a:r>
            <a:r>
              <a:rPr lang="en-US" sz="2000" u="sng" dirty="0" smtClean="0">
                <a:solidFill>
                  <a:srgbClr val="FFFFFF"/>
                </a:solidFill>
                <a:ea typeface="ＭＳ Ｐゴシック" pitchFamily="34" charset="-128"/>
              </a:rPr>
              <a:t> remodeling</a:t>
            </a:r>
          </a:p>
          <a:p>
            <a:r>
              <a:rPr lang="en-US" sz="2000" dirty="0" err="1" smtClean="0">
                <a:solidFill>
                  <a:srgbClr val="FFFFFF"/>
                </a:solidFill>
                <a:ea typeface="ＭＳ Ｐゴシック" pitchFamily="34" charset="-128"/>
              </a:rPr>
              <a:t>Leptin</a:t>
            </a:r>
            <a:r>
              <a:rPr lang="en-US" sz="2000" dirty="0" smtClean="0">
                <a:solidFill>
                  <a:srgbClr val="FFFFFF"/>
                </a:solidFill>
                <a:ea typeface="ＭＳ Ｐゴシック" pitchFamily="34" charset="-128"/>
              </a:rPr>
              <a:t> resistance</a:t>
            </a:r>
            <a:endParaRPr lang="en-US" sz="2000" dirty="0">
              <a:solidFill>
                <a:srgbClr val="FFFFFF"/>
              </a:solidFill>
              <a:ea typeface="ＭＳ Ｐゴシック" pitchFamily="34" charset="-128"/>
            </a:endParaRPr>
          </a:p>
        </p:txBody>
      </p:sp>
      <p:sp>
        <p:nvSpPr>
          <p:cNvPr id="301063" name="AutoShape 7"/>
          <p:cNvSpPr>
            <a:spLocks noChangeArrowheads="1"/>
          </p:cNvSpPr>
          <p:nvPr/>
        </p:nvSpPr>
        <p:spPr bwMode="auto">
          <a:xfrm>
            <a:off x="1828800" y="1219200"/>
            <a:ext cx="2438400" cy="657225"/>
          </a:xfrm>
          <a:prstGeom prst="curvedDownArrow">
            <a:avLst>
              <a:gd name="adj1" fmla="val 74203"/>
              <a:gd name="adj2" fmla="val 148406"/>
              <a:gd name="adj3" fmla="val 33333"/>
            </a:avLst>
          </a:prstGeom>
          <a:solidFill>
            <a:schemeClr val="accent1"/>
          </a:solidFill>
          <a:ln w="9525">
            <a:solidFill>
              <a:schemeClr val="tx1"/>
            </a:solidFill>
            <a:miter lim="800000"/>
            <a:headEnd/>
            <a:tailEnd/>
          </a:ln>
        </p:spPr>
        <p:txBody>
          <a:bodyPr wrap="none" anchor="ctr"/>
          <a:lstStyle/>
          <a:p>
            <a:endParaRPr lang="en-US" sz="2400">
              <a:solidFill>
                <a:srgbClr val="FFFFFF"/>
              </a:solidFill>
              <a:latin typeface="Times" pitchFamily="18" charset="0"/>
              <a:ea typeface="ＭＳ Ｐゴシック" pitchFamily="34" charset="-128"/>
            </a:endParaRPr>
          </a:p>
        </p:txBody>
      </p:sp>
      <p:sp>
        <p:nvSpPr>
          <p:cNvPr id="301064" name="Text Box 8"/>
          <p:cNvSpPr txBox="1">
            <a:spLocks noChangeArrowheads="1"/>
          </p:cNvSpPr>
          <p:nvPr/>
        </p:nvSpPr>
        <p:spPr bwMode="auto">
          <a:xfrm>
            <a:off x="5791200" y="1828800"/>
            <a:ext cx="2530475" cy="1323439"/>
          </a:xfrm>
          <a:prstGeom prst="rect">
            <a:avLst/>
          </a:prstGeom>
          <a:solidFill>
            <a:srgbClr val="FF0000"/>
          </a:solidFill>
          <a:ln w="9525">
            <a:noFill/>
            <a:miter lim="800000"/>
            <a:headEnd/>
            <a:tailEnd/>
          </a:ln>
        </p:spPr>
        <p:txBody>
          <a:bodyPr>
            <a:spAutoFit/>
          </a:bodyPr>
          <a:lstStyle/>
          <a:p>
            <a:r>
              <a:rPr lang="en-US" sz="2000" dirty="0">
                <a:solidFill>
                  <a:srgbClr val="FFFFFF"/>
                </a:solidFill>
                <a:ea typeface="ＭＳ Ｐゴシック" pitchFamily="34" charset="-128"/>
              </a:rPr>
              <a:t>“Brain can’t tell how much fat is stored</a:t>
            </a:r>
            <a:r>
              <a:rPr lang="en-US" sz="2000" dirty="0" smtClean="0">
                <a:solidFill>
                  <a:srgbClr val="FFFFFF"/>
                </a:solidFill>
                <a:ea typeface="ＭＳ Ｐゴシック" pitchFamily="34" charset="-128"/>
              </a:rPr>
              <a:t>” </a:t>
            </a:r>
          </a:p>
          <a:p>
            <a:r>
              <a:rPr lang="en-US" sz="2000" dirty="0" smtClean="0">
                <a:solidFill>
                  <a:srgbClr val="FFFFFF"/>
                </a:solidFill>
                <a:ea typeface="ＭＳ Ｐゴシック" pitchFamily="34" charset="-128"/>
              </a:rPr>
              <a:t>Increases fat mass to restore equilibrium</a:t>
            </a:r>
            <a:endParaRPr lang="en-US" sz="2000" dirty="0">
              <a:solidFill>
                <a:srgbClr val="FFFFFF"/>
              </a:solidFill>
              <a:ea typeface="ＭＳ Ｐゴシック" pitchFamily="34" charset="-128"/>
            </a:endParaRPr>
          </a:p>
        </p:txBody>
      </p:sp>
      <p:sp>
        <p:nvSpPr>
          <p:cNvPr id="301065" name="Text Box 9"/>
          <p:cNvSpPr txBox="1">
            <a:spLocks noChangeArrowheads="1"/>
          </p:cNvSpPr>
          <p:nvPr/>
        </p:nvSpPr>
        <p:spPr bwMode="auto">
          <a:xfrm>
            <a:off x="6172200" y="3883695"/>
            <a:ext cx="2133600" cy="1323439"/>
          </a:xfrm>
          <a:prstGeom prst="rect">
            <a:avLst/>
          </a:prstGeom>
          <a:solidFill>
            <a:srgbClr val="FF0000"/>
          </a:solidFill>
          <a:ln w="9525">
            <a:noFill/>
            <a:miter lim="800000"/>
            <a:headEnd/>
            <a:tailEnd/>
          </a:ln>
        </p:spPr>
        <p:txBody>
          <a:bodyPr>
            <a:spAutoFit/>
          </a:bodyPr>
          <a:lstStyle/>
          <a:p>
            <a:r>
              <a:rPr lang="en-US" sz="2000" dirty="0" smtClean="0">
                <a:solidFill>
                  <a:srgbClr val="FFFFFF"/>
                </a:solidFill>
                <a:ea typeface="ＭＳ Ｐゴシック" pitchFamily="34" charset="-128"/>
              </a:rPr>
              <a:t>Reduced </a:t>
            </a:r>
            <a:r>
              <a:rPr lang="en-US" sz="2000" dirty="0">
                <a:solidFill>
                  <a:srgbClr val="FFFFFF"/>
                </a:solidFill>
                <a:ea typeface="ＭＳ Ｐゴシック" pitchFamily="34" charset="-128"/>
              </a:rPr>
              <a:t>sense of </a:t>
            </a:r>
            <a:r>
              <a:rPr lang="en-US" sz="2000" dirty="0" smtClean="0">
                <a:solidFill>
                  <a:srgbClr val="FFFFFF"/>
                </a:solidFill>
                <a:ea typeface="ＭＳ Ｐゴシック" pitchFamily="34" charset="-128"/>
              </a:rPr>
              <a:t>satiety and cravings</a:t>
            </a:r>
          </a:p>
          <a:p>
            <a:r>
              <a:rPr lang="en-US" sz="2000" dirty="0" smtClean="0">
                <a:solidFill>
                  <a:srgbClr val="FFFFFF"/>
                </a:solidFill>
                <a:ea typeface="ＭＳ Ｐゴシック" pitchFamily="34" charset="-128"/>
              </a:rPr>
              <a:t>Metabolic effects</a:t>
            </a:r>
          </a:p>
        </p:txBody>
      </p:sp>
      <p:sp>
        <p:nvSpPr>
          <p:cNvPr id="301066" name="AutoShape 10"/>
          <p:cNvSpPr>
            <a:spLocks noChangeArrowheads="1"/>
          </p:cNvSpPr>
          <p:nvPr/>
        </p:nvSpPr>
        <p:spPr bwMode="auto">
          <a:xfrm flipH="1" flipV="1">
            <a:off x="1828800" y="3581400"/>
            <a:ext cx="2590800" cy="733425"/>
          </a:xfrm>
          <a:prstGeom prst="curvedUpArrow">
            <a:avLst>
              <a:gd name="adj1" fmla="val 79481"/>
              <a:gd name="adj2" fmla="val 141299"/>
              <a:gd name="adj3" fmla="val 35282"/>
            </a:avLst>
          </a:prstGeom>
          <a:solidFill>
            <a:schemeClr val="accent1"/>
          </a:solidFill>
          <a:ln w="9525">
            <a:solidFill>
              <a:schemeClr val="tx1"/>
            </a:solidFill>
            <a:miter lim="800000"/>
            <a:headEnd/>
            <a:tailEnd/>
          </a:ln>
        </p:spPr>
        <p:txBody>
          <a:bodyPr wrap="none" anchor="ctr"/>
          <a:lstStyle/>
          <a:p>
            <a:endParaRPr lang="en-US" sz="2400">
              <a:solidFill>
                <a:srgbClr val="FFFFFF"/>
              </a:solidFill>
              <a:latin typeface="Times" pitchFamily="18" charset="0"/>
              <a:ea typeface="ＭＳ Ｐゴシック" pitchFamily="34" charset="-128"/>
            </a:endParaRPr>
          </a:p>
        </p:txBody>
      </p:sp>
      <p:sp>
        <p:nvSpPr>
          <p:cNvPr id="301067" name="AutoShape 11"/>
          <p:cNvSpPr>
            <a:spLocks noChangeArrowheads="1"/>
          </p:cNvSpPr>
          <p:nvPr/>
        </p:nvSpPr>
        <p:spPr bwMode="auto">
          <a:xfrm rot="10750723">
            <a:off x="4572000" y="5257800"/>
            <a:ext cx="2438400" cy="657225"/>
          </a:xfrm>
          <a:prstGeom prst="curvedDownArrow">
            <a:avLst>
              <a:gd name="adj1" fmla="val 74203"/>
              <a:gd name="adj2" fmla="val 148406"/>
              <a:gd name="adj3" fmla="val 33333"/>
            </a:avLst>
          </a:prstGeom>
          <a:solidFill>
            <a:schemeClr val="accent1"/>
          </a:solidFill>
          <a:ln w="9525">
            <a:solidFill>
              <a:schemeClr val="tx1"/>
            </a:solidFill>
            <a:miter lim="800000"/>
            <a:headEnd/>
            <a:tailEnd/>
          </a:ln>
        </p:spPr>
        <p:txBody>
          <a:bodyPr wrap="none" anchor="ctr"/>
          <a:lstStyle/>
          <a:p>
            <a:endParaRPr lang="en-US" sz="2400">
              <a:solidFill>
                <a:srgbClr val="FFFFFF"/>
              </a:solidFill>
              <a:latin typeface="Times" pitchFamily="18" charset="0"/>
              <a:ea typeface="ＭＳ Ｐゴシック" pitchFamily="34" charset="-128"/>
            </a:endParaRPr>
          </a:p>
        </p:txBody>
      </p:sp>
      <p:sp>
        <p:nvSpPr>
          <p:cNvPr id="301068" name="Text Box 12"/>
          <p:cNvSpPr txBox="1">
            <a:spLocks noChangeArrowheads="1"/>
          </p:cNvSpPr>
          <p:nvPr/>
        </p:nvSpPr>
        <p:spPr bwMode="auto">
          <a:xfrm>
            <a:off x="3352800" y="4392613"/>
            <a:ext cx="2418601" cy="707886"/>
          </a:xfrm>
          <a:prstGeom prst="rect">
            <a:avLst/>
          </a:prstGeom>
          <a:solidFill>
            <a:srgbClr val="FF0000"/>
          </a:solidFill>
          <a:ln w="9525">
            <a:noFill/>
            <a:miter lim="800000"/>
            <a:headEnd/>
            <a:tailEnd/>
          </a:ln>
        </p:spPr>
        <p:txBody>
          <a:bodyPr wrap="none">
            <a:spAutoFit/>
          </a:bodyPr>
          <a:lstStyle/>
          <a:p>
            <a:r>
              <a:rPr lang="en-US" sz="2000" dirty="0" smtClean="0">
                <a:solidFill>
                  <a:srgbClr val="FFFFFF"/>
                </a:solidFill>
                <a:ea typeface="ＭＳ Ｐゴシック" pitchFamily="34" charset="-128"/>
              </a:rPr>
              <a:t>Increased </a:t>
            </a:r>
            <a:r>
              <a:rPr lang="en-US" sz="2000" dirty="0">
                <a:solidFill>
                  <a:srgbClr val="FFFFFF"/>
                </a:solidFill>
                <a:ea typeface="ＭＳ Ｐゴシック" pitchFamily="34" charset="-128"/>
              </a:rPr>
              <a:t>food intake</a:t>
            </a:r>
            <a:endParaRPr lang="en-US" sz="2000" dirty="0" smtClean="0">
              <a:solidFill>
                <a:srgbClr val="FFFFFF"/>
              </a:solidFill>
              <a:ea typeface="ＭＳ Ｐゴシック" pitchFamily="34" charset="-128"/>
            </a:endParaRPr>
          </a:p>
          <a:p>
            <a:r>
              <a:rPr lang="en-US" sz="2000" dirty="0" smtClean="0">
                <a:solidFill>
                  <a:srgbClr val="FFFFFF"/>
                </a:solidFill>
                <a:ea typeface="ＭＳ Ｐゴシック" pitchFamily="34" charset="-128"/>
              </a:rPr>
              <a:t>Weight </a:t>
            </a:r>
            <a:r>
              <a:rPr lang="en-US" sz="2000" dirty="0">
                <a:solidFill>
                  <a:srgbClr val="FFFFFF"/>
                </a:solidFill>
                <a:ea typeface="ＭＳ Ｐゴシック" pitchFamily="34" charset="-128"/>
              </a:rPr>
              <a:t>gain</a:t>
            </a:r>
          </a:p>
        </p:txBody>
      </p:sp>
      <p:sp>
        <p:nvSpPr>
          <p:cNvPr id="301069" name="Text Box 13"/>
          <p:cNvSpPr txBox="1">
            <a:spLocks noChangeArrowheads="1"/>
          </p:cNvSpPr>
          <p:nvPr/>
        </p:nvSpPr>
        <p:spPr bwMode="auto">
          <a:xfrm>
            <a:off x="1066800" y="4392613"/>
            <a:ext cx="1848533" cy="1938992"/>
          </a:xfrm>
          <a:prstGeom prst="rect">
            <a:avLst/>
          </a:prstGeom>
          <a:solidFill>
            <a:srgbClr val="FF0000"/>
          </a:solidFill>
          <a:ln w="9525">
            <a:noFill/>
            <a:miter lim="800000"/>
            <a:headEnd/>
            <a:tailEnd/>
          </a:ln>
        </p:spPr>
        <p:txBody>
          <a:bodyPr wrap="none">
            <a:spAutoFit/>
          </a:bodyPr>
          <a:lstStyle/>
          <a:p>
            <a:r>
              <a:rPr lang="en-US" sz="2000" dirty="0" smtClean="0">
                <a:solidFill>
                  <a:srgbClr val="FFFFFF"/>
                </a:solidFill>
                <a:ea typeface="ＭＳ Ｐゴシック" pitchFamily="34" charset="-128"/>
              </a:rPr>
              <a:t>Increased</a:t>
            </a:r>
          </a:p>
          <a:p>
            <a:r>
              <a:rPr lang="en-US" sz="2000" dirty="0" smtClean="0">
                <a:solidFill>
                  <a:srgbClr val="FFFFFF"/>
                </a:solidFill>
                <a:ea typeface="ＭＳ Ｐゴシック" pitchFamily="34" charset="-128"/>
              </a:rPr>
              <a:t>Hypothalamic  </a:t>
            </a:r>
          </a:p>
          <a:p>
            <a:r>
              <a:rPr lang="en-US" sz="2000" dirty="0" smtClean="0">
                <a:solidFill>
                  <a:srgbClr val="FFFFFF"/>
                </a:solidFill>
                <a:ea typeface="ＭＳ Ｐゴシック" pitchFamily="34" charset="-128"/>
              </a:rPr>
              <a:t>injury</a:t>
            </a:r>
          </a:p>
          <a:p>
            <a:endParaRPr lang="en-US" sz="2000" dirty="0">
              <a:solidFill>
                <a:srgbClr val="FFFFFF"/>
              </a:solidFill>
              <a:ea typeface="ＭＳ Ｐゴシック" pitchFamily="34" charset="-128"/>
            </a:endParaRPr>
          </a:p>
          <a:p>
            <a:r>
              <a:rPr lang="en-US" sz="2000" dirty="0">
                <a:solidFill>
                  <a:srgbClr val="FFFFFF"/>
                </a:solidFill>
                <a:ea typeface="ＭＳ Ｐゴシック" pitchFamily="34" charset="-128"/>
              </a:rPr>
              <a:t>Increased</a:t>
            </a:r>
            <a:r>
              <a:rPr lang="en-US" sz="2000" dirty="0" smtClean="0">
                <a:solidFill>
                  <a:srgbClr val="FFFFFF"/>
                </a:solidFill>
                <a:ea typeface="ＭＳ Ｐゴシック" pitchFamily="34" charset="-128"/>
              </a:rPr>
              <a:t> </a:t>
            </a:r>
            <a:r>
              <a:rPr lang="en-US" sz="2000" dirty="0" err="1" smtClean="0">
                <a:solidFill>
                  <a:srgbClr val="FFFFFF"/>
                </a:solidFill>
                <a:ea typeface="ＭＳ Ｐゴシック" pitchFamily="34" charset="-128"/>
              </a:rPr>
              <a:t>leptin</a:t>
            </a:r>
            <a:endParaRPr lang="en-US" sz="2000" dirty="0" smtClean="0">
              <a:solidFill>
                <a:srgbClr val="FFFFFF"/>
              </a:solidFill>
              <a:ea typeface="ＭＳ Ｐゴシック" pitchFamily="34" charset="-128"/>
            </a:endParaRPr>
          </a:p>
          <a:p>
            <a:r>
              <a:rPr lang="en-US" sz="2000" dirty="0" smtClean="0">
                <a:solidFill>
                  <a:srgbClr val="FFFFFF"/>
                </a:solidFill>
                <a:ea typeface="ＭＳ Ｐゴシック" pitchFamily="34" charset="-128"/>
              </a:rPr>
              <a:t>resistance</a:t>
            </a:r>
          </a:p>
        </p:txBody>
      </p:sp>
      <p:sp>
        <p:nvSpPr>
          <p:cNvPr id="301070" name="AutoShape 14"/>
          <p:cNvSpPr>
            <a:spLocks noChangeArrowheads="1"/>
          </p:cNvSpPr>
          <p:nvPr/>
        </p:nvSpPr>
        <p:spPr bwMode="auto">
          <a:xfrm rot="10643234">
            <a:off x="152400" y="1676400"/>
            <a:ext cx="762000" cy="3429000"/>
          </a:xfrm>
          <a:prstGeom prst="curvedLeftArrow">
            <a:avLst>
              <a:gd name="adj1" fmla="val 90000"/>
              <a:gd name="adj2" fmla="val 180000"/>
              <a:gd name="adj3" fmla="val 33333"/>
            </a:avLst>
          </a:prstGeom>
          <a:solidFill>
            <a:schemeClr val="accent1"/>
          </a:solidFill>
          <a:ln w="9525">
            <a:solidFill>
              <a:schemeClr val="tx1"/>
            </a:solidFill>
            <a:miter lim="800000"/>
            <a:headEnd/>
            <a:tailEnd/>
          </a:ln>
        </p:spPr>
        <p:txBody>
          <a:bodyPr wrap="none" anchor="ctr"/>
          <a:lstStyle/>
          <a:p>
            <a:endParaRPr lang="en-US" sz="2400">
              <a:solidFill>
                <a:srgbClr val="FFFFFF"/>
              </a:solidFill>
              <a:latin typeface="Times" pitchFamily="18" charset="0"/>
              <a:ea typeface="ＭＳ Ｐゴシック" pitchFamily="34" charset="-128"/>
            </a:endParaRPr>
          </a:p>
        </p:txBody>
      </p:sp>
      <p:sp>
        <p:nvSpPr>
          <p:cNvPr id="301071" name="Text Box 15"/>
          <p:cNvSpPr txBox="1">
            <a:spLocks noChangeArrowheads="1"/>
          </p:cNvSpPr>
          <p:nvPr/>
        </p:nvSpPr>
        <p:spPr bwMode="auto">
          <a:xfrm>
            <a:off x="4843463" y="6400800"/>
            <a:ext cx="3929062" cy="517525"/>
          </a:xfrm>
          <a:prstGeom prst="rect">
            <a:avLst/>
          </a:prstGeom>
          <a:noFill/>
          <a:ln w="9525">
            <a:noFill/>
            <a:miter lim="800000"/>
            <a:headEnd/>
            <a:tailEnd/>
          </a:ln>
        </p:spPr>
        <p:txBody>
          <a:bodyPr wrap="none">
            <a:spAutoFit/>
          </a:bodyPr>
          <a:lstStyle/>
          <a:p>
            <a:pPr algn="ctr"/>
            <a:r>
              <a:rPr lang="en-US" sz="1400">
                <a:solidFill>
                  <a:srgbClr val="FFFFFF"/>
                </a:solidFill>
                <a:ea typeface="ＭＳ Ｐゴシック" pitchFamily="34" charset="-128"/>
              </a:rPr>
              <a:t>Wang J, Diabetes, 2001; DiMarzo V pers comm</a:t>
            </a:r>
          </a:p>
          <a:p>
            <a:pPr algn="ctr"/>
            <a:r>
              <a:rPr lang="en-US" sz="1400">
                <a:solidFill>
                  <a:srgbClr val="FFFFFF"/>
                </a:solidFill>
                <a:ea typeface="ＭＳ Ｐゴシック" pitchFamily="34" charset="-128"/>
              </a:rPr>
              <a:t>Ozcan L et al Cell Metabolism; 2009</a:t>
            </a:r>
          </a:p>
        </p:txBody>
      </p:sp>
      <p:sp>
        <p:nvSpPr>
          <p:cNvPr id="301072" name="Text Box 16"/>
          <p:cNvSpPr txBox="1">
            <a:spLocks noChangeArrowheads="1"/>
          </p:cNvSpPr>
          <p:nvPr/>
        </p:nvSpPr>
        <p:spPr bwMode="auto">
          <a:xfrm>
            <a:off x="457200" y="6351588"/>
            <a:ext cx="2281238" cy="304800"/>
          </a:xfrm>
          <a:prstGeom prst="rect">
            <a:avLst/>
          </a:prstGeom>
          <a:noFill/>
          <a:ln w="9525">
            <a:noFill/>
            <a:miter lim="800000"/>
            <a:headEnd/>
            <a:tailEnd/>
          </a:ln>
        </p:spPr>
        <p:txBody>
          <a:bodyPr wrap="none">
            <a:spAutoFit/>
          </a:bodyPr>
          <a:lstStyle/>
          <a:p>
            <a:r>
              <a:rPr lang="en-US" sz="1400" dirty="0">
                <a:solidFill>
                  <a:srgbClr val="000090"/>
                </a:solidFill>
                <a:latin typeface="Times" pitchFamily="18" charset="0"/>
                <a:cs typeface="Arial" charset="0"/>
              </a:rPr>
              <a:t>© 2007 </a:t>
            </a:r>
            <a:r>
              <a:rPr lang="en-US" sz="1400" dirty="0">
                <a:solidFill>
                  <a:srgbClr val="000090"/>
                </a:solidFill>
                <a:latin typeface="Times" pitchFamily="18" charset="0"/>
                <a:ea typeface="ＭＳ Ｐゴシック" pitchFamily="34" charset="-128"/>
              </a:rPr>
              <a:t>Louis J. </a:t>
            </a:r>
            <a:r>
              <a:rPr lang="en-US" sz="1400" dirty="0" err="1">
                <a:solidFill>
                  <a:srgbClr val="000090"/>
                </a:solidFill>
                <a:latin typeface="Times" pitchFamily="18" charset="0"/>
                <a:ea typeface="ＭＳ Ｐゴシック" pitchFamily="34" charset="-128"/>
              </a:rPr>
              <a:t>Aronne</a:t>
            </a:r>
            <a:r>
              <a:rPr lang="en-US" sz="1400" dirty="0">
                <a:solidFill>
                  <a:srgbClr val="000090"/>
                </a:solidFill>
                <a:latin typeface="Times" pitchFamily="18" charset="0"/>
                <a:ea typeface="ＭＳ Ｐゴシック" pitchFamily="34" charset="-128"/>
              </a:rPr>
              <a:t>, MD</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09A012-EB12-4A84-A699-46D11CD24EF4}" type="slidenum">
              <a:rPr lang="en-US" smtClean="0"/>
              <a:pPr/>
              <a:t>3</a:t>
            </a:fld>
            <a:endParaRPr lang="en-US"/>
          </a:p>
        </p:txBody>
      </p:sp>
      <p:sp>
        <p:nvSpPr>
          <p:cNvPr id="3" name="Title 2"/>
          <p:cNvSpPr>
            <a:spLocks noGrp="1"/>
          </p:cNvSpPr>
          <p:nvPr>
            <p:ph type="title"/>
          </p:nvPr>
        </p:nvSpPr>
        <p:spPr>
          <a:xfrm>
            <a:off x="381000" y="0"/>
            <a:ext cx="8458200" cy="1143000"/>
          </a:xfrm>
          <a:effectLst/>
        </p:spPr>
        <p:txBody>
          <a:bodyPr/>
          <a:lstStyle/>
          <a:p>
            <a:r>
              <a:rPr lang="en-US" dirty="0" smtClean="0">
                <a:effectLst/>
              </a:rPr>
              <a:t>U.S. Obesity Prevalence, 1960-2008</a:t>
            </a:r>
            <a:endParaRPr lang="en-US" dirty="0">
              <a:effectLst/>
            </a:endParaRPr>
          </a:p>
        </p:txBody>
      </p:sp>
      <p:graphicFrame>
        <p:nvGraphicFramePr>
          <p:cNvPr id="7" name="Content Placeholder 6"/>
          <p:cNvGraphicFramePr>
            <a:graphicFrameLocks noGrp="1"/>
          </p:cNvGraphicFramePr>
          <p:nvPr>
            <p:ph idx="1"/>
          </p:nvPr>
        </p:nvGraphicFramePr>
        <p:xfrm>
          <a:off x="98211" y="1300610"/>
          <a:ext cx="7902801" cy="4929187"/>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2"/>
          <p:cNvSpPr txBox="1">
            <a:spLocks/>
          </p:cNvSpPr>
          <p:nvPr/>
        </p:nvSpPr>
        <p:spPr>
          <a:xfrm>
            <a:off x="457200" y="990600"/>
            <a:ext cx="6918279" cy="35923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C00000"/>
                </a:solidFill>
                <a:uLnTx/>
                <a:uFillTx/>
                <a:latin typeface="Arial" pitchFamily="34" charset="0"/>
                <a:ea typeface="+mj-ea"/>
                <a:cs typeface="Arial" pitchFamily="34" charset="0"/>
              </a:rPr>
              <a:t>More Than Half of Adults are Overweight or Obese</a:t>
            </a:r>
            <a:endParaRPr kumimoji="0" lang="en-US" sz="2000" b="1" i="0" u="none" strike="noStrike" kern="1200" cap="none" spc="0" normalizeH="0" baseline="0" noProof="0" dirty="0">
              <a:ln>
                <a:noFill/>
              </a:ln>
              <a:solidFill>
                <a:srgbClr val="C00000"/>
              </a:solidFill>
              <a:uLnTx/>
              <a:uFillTx/>
              <a:latin typeface="Arial" pitchFamily="34" charset="0"/>
              <a:ea typeface="+mj-ea"/>
              <a:cs typeface="Arial" pitchFamily="34" charset="0"/>
            </a:endParaRPr>
          </a:p>
        </p:txBody>
      </p:sp>
      <p:sp>
        <p:nvSpPr>
          <p:cNvPr id="9" name="TextBox 1"/>
          <p:cNvSpPr txBox="1"/>
          <p:nvPr/>
        </p:nvSpPr>
        <p:spPr>
          <a:xfrm>
            <a:off x="7701680" y="2926226"/>
            <a:ext cx="1442319" cy="41629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80000"/>
              </a:lnSpc>
            </a:pPr>
            <a:r>
              <a:rPr lang="en-US" sz="1400" b="1" dirty="0" smtClean="0"/>
              <a:t>Overweight </a:t>
            </a:r>
          </a:p>
          <a:p>
            <a:pPr>
              <a:lnSpc>
                <a:spcPct val="80000"/>
              </a:lnSpc>
            </a:pPr>
            <a:r>
              <a:rPr lang="en-US" sz="1400" b="1" dirty="0" smtClean="0"/>
              <a:t>(BMI = 25-29.9)</a:t>
            </a:r>
            <a:endParaRPr lang="en-US" sz="1400" b="1" dirty="0"/>
          </a:p>
        </p:txBody>
      </p:sp>
      <p:sp>
        <p:nvSpPr>
          <p:cNvPr id="13" name="Text Box 9"/>
          <p:cNvSpPr txBox="1">
            <a:spLocks noChangeArrowheads="1"/>
          </p:cNvSpPr>
          <p:nvPr/>
        </p:nvSpPr>
        <p:spPr bwMode="auto">
          <a:xfrm>
            <a:off x="465595" y="6252489"/>
            <a:ext cx="3324949" cy="387798"/>
          </a:xfrm>
          <a:prstGeom prst="rect">
            <a:avLst/>
          </a:prstGeom>
          <a:noFill/>
          <a:ln w="9525">
            <a:noFill/>
            <a:miter lim="800000"/>
            <a:headEnd/>
            <a:tailEnd/>
          </a:ln>
        </p:spPr>
        <p:txBody>
          <a:bodyPr wrap="none">
            <a:spAutoFit/>
          </a:bodyPr>
          <a:lstStyle/>
          <a:p>
            <a:pPr algn="l">
              <a:lnSpc>
                <a:spcPct val="80000"/>
              </a:lnSpc>
            </a:pPr>
            <a:r>
              <a:rPr lang="en-US" sz="1200" b="0" dirty="0">
                <a:latin typeface="+mj-lt"/>
              </a:rPr>
              <a:t>NHLBI. </a:t>
            </a:r>
            <a:r>
              <a:rPr lang="en-US" sz="1200" b="0" i="1" dirty="0">
                <a:latin typeface="+mj-lt"/>
              </a:rPr>
              <a:t>Obes Res.</a:t>
            </a:r>
            <a:r>
              <a:rPr lang="en-US" sz="1200" b="0" dirty="0">
                <a:latin typeface="+mj-lt"/>
              </a:rPr>
              <a:t> 1998;6(</a:t>
            </a:r>
            <a:r>
              <a:rPr lang="en-US" sz="1200" b="0" dirty="0" err="1">
                <a:latin typeface="+mj-lt"/>
              </a:rPr>
              <a:t>suppl</a:t>
            </a:r>
            <a:r>
              <a:rPr lang="en-US" sz="1200" b="0" dirty="0">
                <a:latin typeface="+mj-lt"/>
              </a:rPr>
              <a:t> 2):51S-209S.</a:t>
            </a:r>
          </a:p>
          <a:p>
            <a:pPr algn="l">
              <a:lnSpc>
                <a:spcPct val="80000"/>
              </a:lnSpc>
            </a:pPr>
            <a:r>
              <a:rPr lang="en-US" sz="1200" b="0" dirty="0" err="1">
                <a:latin typeface="+mj-lt"/>
              </a:rPr>
              <a:t>Flegal</a:t>
            </a:r>
            <a:r>
              <a:rPr lang="en-US" sz="1200" b="0" dirty="0">
                <a:latin typeface="+mj-lt"/>
              </a:rPr>
              <a:t>, et al. </a:t>
            </a:r>
            <a:r>
              <a:rPr lang="en-US" sz="1200" b="0" i="1" dirty="0">
                <a:latin typeface="+mj-lt"/>
              </a:rPr>
              <a:t>Int J Obes.</a:t>
            </a:r>
            <a:r>
              <a:rPr lang="en-US" sz="1200" b="0" dirty="0">
                <a:latin typeface="+mj-lt"/>
              </a:rPr>
              <a:t> 1998;22:39-47.</a:t>
            </a:r>
          </a:p>
        </p:txBody>
      </p:sp>
      <p:sp>
        <p:nvSpPr>
          <p:cNvPr id="14" name="Rectangle 13"/>
          <p:cNvSpPr/>
          <p:nvPr/>
        </p:nvSpPr>
        <p:spPr>
          <a:xfrm>
            <a:off x="465513" y="6505381"/>
            <a:ext cx="6604907" cy="276999"/>
          </a:xfrm>
          <a:prstGeom prst="rect">
            <a:avLst/>
          </a:prstGeom>
        </p:spPr>
        <p:txBody>
          <a:bodyPr wrap="square">
            <a:spAutoFit/>
          </a:bodyPr>
          <a:lstStyle/>
          <a:p>
            <a:r>
              <a:rPr lang="en-US" sz="1200" dirty="0" smtClean="0">
                <a:latin typeface="+mj-lt"/>
              </a:rPr>
              <a:t>www.cdc.gov/nchs/data/hestat/obesity_adult_07_08/obesity_adult_07_08.htm</a:t>
            </a:r>
            <a:endParaRPr lang="en-US" sz="1200" dirty="0">
              <a:latin typeface="+mj-lt"/>
            </a:endParaRPr>
          </a:p>
        </p:txBody>
      </p:sp>
      <p:cxnSp>
        <p:nvCxnSpPr>
          <p:cNvPr id="16" name="Straight Arrow Connector 15"/>
          <p:cNvCxnSpPr/>
          <p:nvPr/>
        </p:nvCxnSpPr>
        <p:spPr>
          <a:xfrm flipV="1">
            <a:off x="1159341" y="1551208"/>
            <a:ext cx="6564086" cy="109401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53203" y="2147205"/>
            <a:ext cx="1121230" cy="461665"/>
          </a:xfrm>
          <a:prstGeom prst="rect">
            <a:avLst/>
          </a:prstGeom>
          <a:noFill/>
        </p:spPr>
        <p:txBody>
          <a:bodyPr wrap="square" rtlCol="0">
            <a:spAutoFit/>
          </a:bodyPr>
          <a:lstStyle/>
          <a:p>
            <a:r>
              <a:rPr lang="en-US" sz="2400" b="1" dirty="0" smtClean="0">
                <a:solidFill>
                  <a:srgbClr val="C00000"/>
                </a:solidFill>
              </a:rPr>
              <a:t>45.8%</a:t>
            </a:r>
            <a:endParaRPr lang="en-US" sz="2400" b="1" dirty="0">
              <a:solidFill>
                <a:srgbClr val="C00000"/>
              </a:solidFill>
            </a:endParaRPr>
          </a:p>
        </p:txBody>
      </p:sp>
      <p:sp>
        <p:nvSpPr>
          <p:cNvPr id="18" name="TextBox 17"/>
          <p:cNvSpPr txBox="1"/>
          <p:nvPr/>
        </p:nvSpPr>
        <p:spPr>
          <a:xfrm>
            <a:off x="7124713" y="1109565"/>
            <a:ext cx="1121230" cy="461665"/>
          </a:xfrm>
          <a:prstGeom prst="rect">
            <a:avLst/>
          </a:prstGeom>
          <a:noFill/>
        </p:spPr>
        <p:txBody>
          <a:bodyPr wrap="square" rtlCol="0">
            <a:spAutoFit/>
          </a:bodyPr>
          <a:lstStyle/>
          <a:p>
            <a:r>
              <a:rPr lang="en-US" sz="2400" b="1" dirty="0" smtClean="0">
                <a:solidFill>
                  <a:srgbClr val="C00000"/>
                </a:solidFill>
              </a:rPr>
              <a:t>73.9%</a:t>
            </a:r>
            <a:endParaRPr lang="en-US" sz="2400" b="1" dirty="0">
              <a:solidFill>
                <a:srgbClr val="C00000"/>
              </a:solidFill>
            </a:endParaRPr>
          </a:p>
        </p:txBody>
      </p:sp>
      <p:sp>
        <p:nvSpPr>
          <p:cNvPr id="19" name="TextBox 18"/>
          <p:cNvSpPr txBox="1"/>
          <p:nvPr/>
        </p:nvSpPr>
        <p:spPr>
          <a:xfrm>
            <a:off x="1159340" y="3233053"/>
            <a:ext cx="563336" cy="230832"/>
          </a:xfrm>
          <a:prstGeom prst="rect">
            <a:avLst/>
          </a:prstGeom>
          <a:noFill/>
        </p:spPr>
        <p:txBody>
          <a:bodyPr wrap="square" rtlCol="0">
            <a:spAutoFit/>
          </a:bodyPr>
          <a:lstStyle/>
          <a:p>
            <a:r>
              <a:rPr lang="en-US" sz="900" b="1" dirty="0" smtClean="0">
                <a:solidFill>
                  <a:schemeClr val="bg1"/>
                </a:solidFill>
              </a:rPr>
              <a:t>31.5%</a:t>
            </a:r>
            <a:endParaRPr lang="en-US" sz="900" b="1" dirty="0">
              <a:solidFill>
                <a:schemeClr val="bg1"/>
              </a:solidFill>
            </a:endParaRPr>
          </a:p>
        </p:txBody>
      </p:sp>
      <p:sp>
        <p:nvSpPr>
          <p:cNvPr id="20" name="TextBox 19"/>
          <p:cNvSpPr txBox="1"/>
          <p:nvPr/>
        </p:nvSpPr>
        <p:spPr>
          <a:xfrm>
            <a:off x="7353308" y="3165016"/>
            <a:ext cx="563336" cy="230832"/>
          </a:xfrm>
          <a:prstGeom prst="rect">
            <a:avLst/>
          </a:prstGeom>
          <a:noFill/>
        </p:spPr>
        <p:txBody>
          <a:bodyPr wrap="square" rtlCol="0">
            <a:spAutoFit/>
          </a:bodyPr>
          <a:lstStyle/>
          <a:p>
            <a:r>
              <a:rPr lang="en-US" sz="900" b="1" dirty="0" smtClean="0">
                <a:solidFill>
                  <a:schemeClr val="bg1"/>
                </a:solidFill>
              </a:rPr>
              <a:t>33.6%</a:t>
            </a:r>
            <a:endParaRPr lang="en-US" sz="900" b="1" dirty="0">
              <a:solidFill>
                <a:schemeClr val="bg1"/>
              </a:solidFill>
            </a:endParaRPr>
          </a:p>
        </p:txBody>
      </p:sp>
      <p:sp>
        <p:nvSpPr>
          <p:cNvPr id="21" name="TextBox 20"/>
          <p:cNvSpPr txBox="1"/>
          <p:nvPr/>
        </p:nvSpPr>
        <p:spPr>
          <a:xfrm>
            <a:off x="1156618" y="2748644"/>
            <a:ext cx="563336" cy="230832"/>
          </a:xfrm>
          <a:prstGeom prst="rect">
            <a:avLst/>
          </a:prstGeom>
          <a:noFill/>
        </p:spPr>
        <p:txBody>
          <a:bodyPr wrap="square" rtlCol="0">
            <a:spAutoFit/>
          </a:bodyPr>
          <a:lstStyle/>
          <a:p>
            <a:r>
              <a:rPr lang="en-US" sz="900" b="1" dirty="0" smtClean="0">
                <a:solidFill>
                  <a:schemeClr val="bg1"/>
                </a:solidFill>
              </a:rPr>
              <a:t>13.4%</a:t>
            </a:r>
            <a:endParaRPr lang="en-US" sz="900" b="1" dirty="0">
              <a:solidFill>
                <a:schemeClr val="bg1"/>
              </a:solidFill>
            </a:endParaRPr>
          </a:p>
        </p:txBody>
      </p:sp>
      <p:sp>
        <p:nvSpPr>
          <p:cNvPr id="22" name="TextBox 21"/>
          <p:cNvSpPr txBox="1"/>
          <p:nvPr/>
        </p:nvSpPr>
        <p:spPr>
          <a:xfrm>
            <a:off x="7350589" y="2043788"/>
            <a:ext cx="563336" cy="230832"/>
          </a:xfrm>
          <a:prstGeom prst="rect">
            <a:avLst/>
          </a:prstGeom>
          <a:noFill/>
        </p:spPr>
        <p:txBody>
          <a:bodyPr wrap="square" rtlCol="0">
            <a:spAutoFit/>
          </a:bodyPr>
          <a:lstStyle/>
          <a:p>
            <a:r>
              <a:rPr lang="en-US" sz="900" b="1" dirty="0" smtClean="0">
                <a:solidFill>
                  <a:schemeClr val="bg1"/>
                </a:solidFill>
              </a:rPr>
              <a:t>34.3%</a:t>
            </a:r>
            <a:endParaRPr lang="en-US" sz="900" b="1" dirty="0">
              <a:solidFill>
                <a:schemeClr val="bg1"/>
              </a:solidFill>
            </a:endParaRPr>
          </a:p>
        </p:txBody>
      </p:sp>
      <p:sp>
        <p:nvSpPr>
          <p:cNvPr id="23" name="TextBox 22"/>
          <p:cNvSpPr txBox="1"/>
          <p:nvPr/>
        </p:nvSpPr>
        <p:spPr>
          <a:xfrm>
            <a:off x="1186552" y="2574474"/>
            <a:ext cx="563336" cy="230832"/>
          </a:xfrm>
          <a:prstGeom prst="rect">
            <a:avLst/>
          </a:prstGeom>
          <a:noFill/>
        </p:spPr>
        <p:txBody>
          <a:bodyPr wrap="square" rtlCol="0">
            <a:spAutoFit/>
          </a:bodyPr>
          <a:lstStyle/>
          <a:p>
            <a:r>
              <a:rPr lang="en-US" sz="900" b="1" dirty="0" smtClean="0">
                <a:solidFill>
                  <a:schemeClr val="accent5">
                    <a:lumMod val="75000"/>
                  </a:schemeClr>
                </a:solidFill>
              </a:rPr>
              <a:t>0.9%</a:t>
            </a:r>
            <a:endParaRPr lang="en-US" sz="900" b="1" dirty="0">
              <a:solidFill>
                <a:schemeClr val="accent5">
                  <a:lumMod val="75000"/>
                </a:schemeClr>
              </a:solidFill>
            </a:endParaRPr>
          </a:p>
        </p:txBody>
      </p:sp>
      <p:sp>
        <p:nvSpPr>
          <p:cNvPr id="24" name="TextBox 23"/>
          <p:cNvSpPr txBox="1"/>
          <p:nvPr/>
        </p:nvSpPr>
        <p:spPr>
          <a:xfrm>
            <a:off x="7372360" y="1752307"/>
            <a:ext cx="563336" cy="230832"/>
          </a:xfrm>
          <a:prstGeom prst="rect">
            <a:avLst/>
          </a:prstGeom>
          <a:noFill/>
        </p:spPr>
        <p:txBody>
          <a:bodyPr wrap="square" rtlCol="0">
            <a:spAutoFit/>
          </a:bodyPr>
          <a:lstStyle/>
          <a:p>
            <a:r>
              <a:rPr lang="en-US" sz="900" b="1" dirty="0" smtClean="0">
                <a:solidFill>
                  <a:schemeClr val="bg1"/>
                </a:solidFill>
              </a:rPr>
              <a:t>6.0%</a:t>
            </a:r>
            <a:endParaRPr lang="en-US" sz="900" b="1" dirty="0">
              <a:solidFill>
                <a:schemeClr val="bg1"/>
              </a:solidFill>
            </a:endParaRPr>
          </a:p>
        </p:txBody>
      </p:sp>
      <p:sp>
        <p:nvSpPr>
          <p:cNvPr id="25" name="TextBox 1"/>
          <p:cNvSpPr txBox="1"/>
          <p:nvPr/>
        </p:nvSpPr>
        <p:spPr>
          <a:xfrm>
            <a:off x="7715289" y="2397654"/>
            <a:ext cx="1257261" cy="52515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80000"/>
              </a:lnSpc>
            </a:pPr>
            <a:r>
              <a:rPr lang="en-US" sz="1400" b="1" dirty="0" smtClean="0"/>
              <a:t>Obese</a:t>
            </a:r>
          </a:p>
          <a:p>
            <a:pPr>
              <a:lnSpc>
                <a:spcPct val="80000"/>
              </a:lnSpc>
            </a:pPr>
            <a:r>
              <a:rPr lang="en-US" sz="1400" b="1" dirty="0" smtClean="0"/>
              <a:t>(BMI = </a:t>
            </a:r>
            <a:r>
              <a:rPr lang="en-US" sz="1400" b="1" u="sng" dirty="0" smtClean="0"/>
              <a:t>&gt;</a:t>
            </a:r>
            <a:r>
              <a:rPr lang="en-US" sz="1400" b="1" dirty="0" smtClean="0"/>
              <a:t> 30)</a:t>
            </a:r>
          </a:p>
        </p:txBody>
      </p:sp>
      <p:sp>
        <p:nvSpPr>
          <p:cNvPr id="26" name="TextBox 1"/>
          <p:cNvSpPr txBox="1"/>
          <p:nvPr/>
        </p:nvSpPr>
        <p:spPr>
          <a:xfrm>
            <a:off x="7679911" y="1470025"/>
            <a:ext cx="1464089" cy="348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80000"/>
              </a:lnSpc>
            </a:pPr>
            <a:r>
              <a:rPr lang="en-US" sz="1400" b="1" dirty="0" smtClean="0"/>
              <a:t>Extremely Obese </a:t>
            </a:r>
          </a:p>
          <a:p>
            <a:pPr>
              <a:lnSpc>
                <a:spcPct val="80000"/>
              </a:lnSpc>
            </a:pPr>
            <a:r>
              <a:rPr lang="en-US" sz="1400" b="1" dirty="0" smtClean="0"/>
              <a:t>(BMI = 40)</a:t>
            </a:r>
          </a:p>
        </p:txBody>
      </p:sp>
      <p:cxnSp>
        <p:nvCxnSpPr>
          <p:cNvPr id="27" name="Straight Arrow Connector 26"/>
          <p:cNvCxnSpPr/>
          <p:nvPr/>
        </p:nvCxnSpPr>
        <p:spPr>
          <a:xfrm flipV="1">
            <a:off x="1159341" y="3046486"/>
            <a:ext cx="6591297" cy="6803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6" name="Picture 4"/>
          <p:cNvPicPr>
            <a:picLocks noChangeAspect="1" noChangeArrowheads="1"/>
          </p:cNvPicPr>
          <p:nvPr/>
        </p:nvPicPr>
        <p:blipFill>
          <a:blip r:embed="rId3" cstate="email"/>
          <a:srcRect/>
          <a:stretch>
            <a:fillRect/>
          </a:stretch>
        </p:blipFill>
        <p:spPr bwMode="auto">
          <a:xfrm>
            <a:off x="422275" y="1303338"/>
            <a:ext cx="6002338" cy="4630737"/>
          </a:xfrm>
          <a:prstGeom prst="rect">
            <a:avLst/>
          </a:prstGeom>
          <a:noFill/>
          <a:ln w="9525">
            <a:noFill/>
            <a:miter lim="800000"/>
            <a:headEnd/>
            <a:tailEnd/>
          </a:ln>
        </p:spPr>
      </p:pic>
      <p:sp>
        <p:nvSpPr>
          <p:cNvPr id="16391" name="Text Box 11"/>
          <p:cNvSpPr txBox="1">
            <a:spLocks noChangeArrowheads="1"/>
          </p:cNvSpPr>
          <p:nvPr/>
        </p:nvSpPr>
        <p:spPr bwMode="auto">
          <a:xfrm>
            <a:off x="473075" y="6470101"/>
            <a:ext cx="5233988" cy="246221"/>
          </a:xfrm>
          <a:prstGeom prst="rect">
            <a:avLst/>
          </a:prstGeom>
          <a:noFill/>
          <a:ln w="9525">
            <a:noFill/>
            <a:miter lim="800000"/>
            <a:headEnd/>
            <a:tailEnd/>
          </a:ln>
        </p:spPr>
        <p:txBody>
          <a:bodyPr>
            <a:spAutoFit/>
          </a:bodyPr>
          <a:lstStyle/>
          <a:p>
            <a:pPr eaLnBrk="1" hangingPunct="1">
              <a:spcBef>
                <a:spcPct val="50000"/>
              </a:spcBef>
            </a:pPr>
            <a:r>
              <a:rPr lang="en-US" sz="1000" dirty="0"/>
              <a:t>Sturm R. </a:t>
            </a:r>
            <a:r>
              <a:rPr lang="en-US" sz="1000" i="1" dirty="0"/>
              <a:t>Pub Hlth.</a:t>
            </a:r>
            <a:r>
              <a:rPr lang="en-US" sz="1000" dirty="0"/>
              <a:t> 2007 Jul;121:492-496.</a:t>
            </a:r>
          </a:p>
        </p:txBody>
      </p:sp>
      <p:pic>
        <p:nvPicPr>
          <p:cNvPr id="16393" name="Picture 13"/>
          <p:cNvPicPr>
            <a:picLocks noChangeAspect="1" noChangeArrowheads="1"/>
          </p:cNvPicPr>
          <p:nvPr/>
        </p:nvPicPr>
        <p:blipFill>
          <a:blip r:embed="rId4" cstate="email"/>
          <a:srcRect/>
          <a:stretch>
            <a:fillRect/>
          </a:stretch>
        </p:blipFill>
        <p:spPr bwMode="auto">
          <a:xfrm>
            <a:off x="576263" y="6039172"/>
            <a:ext cx="2539416" cy="445012"/>
          </a:xfrm>
          <a:prstGeom prst="rect">
            <a:avLst/>
          </a:prstGeom>
          <a:noFill/>
          <a:ln w="38100" algn="ctr">
            <a:noFill/>
            <a:miter lim="800000"/>
            <a:headEnd/>
            <a:tailEnd/>
          </a:ln>
        </p:spPr>
      </p:pic>
      <p:sp>
        <p:nvSpPr>
          <p:cNvPr id="16387" name="Rectangle 2"/>
          <p:cNvSpPr>
            <a:spLocks noGrp="1" noChangeArrowheads="1"/>
          </p:cNvSpPr>
          <p:nvPr>
            <p:ph type="title" idx="4294967295"/>
          </p:nvPr>
        </p:nvSpPr>
        <p:spPr>
          <a:xfrm>
            <a:off x="0" y="228600"/>
            <a:ext cx="8915399" cy="1143000"/>
          </a:xfrm>
          <a:noFill/>
        </p:spPr>
        <p:txBody>
          <a:bodyPr/>
          <a:lstStyle/>
          <a:p>
            <a:pPr algn="l" eaLnBrk="1" hangingPunct="1">
              <a:lnSpc>
                <a:spcPct val="80000"/>
              </a:lnSpc>
            </a:pPr>
            <a:r>
              <a:rPr lang="en-US" sz="3600" dirty="0" smtClean="0"/>
              <a:t>The Highest BMI’s are Increasing Most Rapidly US 1987-2005  -  Why?</a:t>
            </a:r>
          </a:p>
        </p:txBody>
      </p:sp>
      <p:sp>
        <p:nvSpPr>
          <p:cNvPr id="16388" name="Rectangle 4"/>
          <p:cNvSpPr>
            <a:spLocks noChangeArrowheads="1"/>
          </p:cNvSpPr>
          <p:nvPr/>
        </p:nvSpPr>
        <p:spPr bwMode="auto">
          <a:xfrm>
            <a:off x="6613191" y="4320172"/>
            <a:ext cx="2330450" cy="531813"/>
          </a:xfrm>
          <a:prstGeom prst="rect">
            <a:avLst/>
          </a:prstGeom>
          <a:noFill/>
          <a:ln w="9525">
            <a:noFill/>
            <a:miter lim="800000"/>
            <a:headEnd/>
            <a:tailEnd/>
          </a:ln>
        </p:spPr>
        <p:txBody>
          <a:bodyPr/>
          <a:lstStyle/>
          <a:p>
            <a:pPr eaLnBrk="1" hangingPunct="1">
              <a:lnSpc>
                <a:spcPct val="90000"/>
              </a:lnSpc>
            </a:pPr>
            <a:r>
              <a:rPr lang="en-US" sz="2400" b="1" dirty="0">
                <a:solidFill>
                  <a:srgbClr val="000066"/>
                </a:solidFill>
              </a:rPr>
              <a:t>BMI </a:t>
            </a:r>
            <a:r>
              <a:rPr lang="en-US" sz="2400" b="1" u="sng" dirty="0">
                <a:solidFill>
                  <a:srgbClr val="000066"/>
                </a:solidFill>
              </a:rPr>
              <a:t>&gt;</a:t>
            </a:r>
            <a:r>
              <a:rPr lang="en-US" sz="2400" b="1" dirty="0">
                <a:solidFill>
                  <a:srgbClr val="000066"/>
                </a:solidFill>
              </a:rPr>
              <a:t>30 </a:t>
            </a:r>
            <a:endParaRPr lang="en-US" sz="2400" b="1" dirty="0" smtClean="0">
              <a:solidFill>
                <a:srgbClr val="000066"/>
              </a:solidFill>
            </a:endParaRPr>
          </a:p>
          <a:p>
            <a:pPr eaLnBrk="1" hangingPunct="1">
              <a:lnSpc>
                <a:spcPct val="90000"/>
              </a:lnSpc>
            </a:pPr>
            <a:r>
              <a:rPr lang="en-US" sz="2400" b="1" i="1" dirty="0" smtClean="0">
                <a:solidFill>
                  <a:srgbClr val="C00000"/>
                </a:solidFill>
                <a:sym typeface="Symbol" pitchFamily="18" charset="2"/>
              </a:rPr>
              <a:t>Increased </a:t>
            </a:r>
            <a:r>
              <a:rPr lang="en-US" sz="2400" b="1" i="1" dirty="0" smtClean="0">
                <a:solidFill>
                  <a:srgbClr val="C00000"/>
                </a:solidFill>
              </a:rPr>
              <a:t>24%</a:t>
            </a:r>
            <a:endParaRPr lang="en-US" sz="2400" b="1" i="1" dirty="0">
              <a:solidFill>
                <a:srgbClr val="C00000"/>
              </a:solidFill>
            </a:endParaRPr>
          </a:p>
        </p:txBody>
      </p:sp>
      <p:sp>
        <p:nvSpPr>
          <p:cNvPr id="16389" name="Rectangle 6"/>
          <p:cNvSpPr>
            <a:spLocks noChangeArrowheads="1"/>
          </p:cNvSpPr>
          <p:nvPr/>
        </p:nvSpPr>
        <p:spPr bwMode="auto">
          <a:xfrm>
            <a:off x="6709443" y="1455738"/>
            <a:ext cx="2405063" cy="614362"/>
          </a:xfrm>
          <a:prstGeom prst="rect">
            <a:avLst/>
          </a:prstGeom>
          <a:noFill/>
          <a:ln w="9525">
            <a:noFill/>
            <a:miter lim="800000"/>
            <a:headEnd/>
            <a:tailEnd/>
          </a:ln>
        </p:spPr>
        <p:txBody>
          <a:bodyPr/>
          <a:lstStyle/>
          <a:p>
            <a:pPr eaLnBrk="1" hangingPunct="1">
              <a:lnSpc>
                <a:spcPct val="90000"/>
              </a:lnSpc>
            </a:pPr>
            <a:r>
              <a:rPr lang="en-US" sz="2400" b="1" dirty="0">
                <a:solidFill>
                  <a:srgbClr val="993366"/>
                </a:solidFill>
              </a:rPr>
              <a:t>BMI </a:t>
            </a:r>
            <a:r>
              <a:rPr lang="en-US" sz="2400" b="1" u="sng" dirty="0">
                <a:solidFill>
                  <a:srgbClr val="993366"/>
                </a:solidFill>
              </a:rPr>
              <a:t>&gt;</a:t>
            </a:r>
            <a:r>
              <a:rPr lang="en-US" sz="2400" b="1" dirty="0" smtClean="0">
                <a:solidFill>
                  <a:srgbClr val="993366"/>
                </a:solidFill>
              </a:rPr>
              <a:t>50</a:t>
            </a:r>
          </a:p>
          <a:p>
            <a:pPr eaLnBrk="1" hangingPunct="1">
              <a:lnSpc>
                <a:spcPct val="90000"/>
              </a:lnSpc>
            </a:pPr>
            <a:r>
              <a:rPr lang="en-US" sz="2400" b="1" i="1" dirty="0" smtClean="0">
                <a:solidFill>
                  <a:srgbClr val="C00000"/>
                </a:solidFill>
                <a:sym typeface="Symbol" pitchFamily="18" charset="2"/>
              </a:rPr>
              <a:t>Increased </a:t>
            </a:r>
            <a:r>
              <a:rPr lang="en-US" sz="2400" b="1" i="1" dirty="0">
                <a:solidFill>
                  <a:srgbClr val="C00000"/>
                </a:solidFill>
              </a:rPr>
              <a:t>75</a:t>
            </a:r>
            <a:r>
              <a:rPr lang="en-US" sz="2400" b="1" i="1" dirty="0" smtClean="0">
                <a:solidFill>
                  <a:srgbClr val="C00000"/>
                </a:solidFill>
              </a:rPr>
              <a:t>%</a:t>
            </a:r>
          </a:p>
          <a:p>
            <a:pPr eaLnBrk="1" hangingPunct="1">
              <a:lnSpc>
                <a:spcPct val="90000"/>
              </a:lnSpc>
            </a:pPr>
            <a:r>
              <a:rPr lang="en-US" sz="2400" b="1" i="1" dirty="0" smtClean="0">
                <a:solidFill>
                  <a:srgbClr val="C00000"/>
                </a:solidFill>
              </a:rPr>
              <a:t>In 5 years</a:t>
            </a:r>
            <a:endParaRPr lang="en-US" sz="2400" b="1" i="1" dirty="0">
              <a:solidFill>
                <a:srgbClr val="C00000"/>
              </a:solidFill>
            </a:endParaRPr>
          </a:p>
        </p:txBody>
      </p:sp>
      <p:sp>
        <p:nvSpPr>
          <p:cNvPr id="16390" name="Text Box 7"/>
          <p:cNvSpPr txBox="1">
            <a:spLocks noChangeArrowheads="1"/>
          </p:cNvSpPr>
          <p:nvPr/>
        </p:nvSpPr>
        <p:spPr bwMode="auto">
          <a:xfrm>
            <a:off x="6230018" y="1455738"/>
            <a:ext cx="531813" cy="476250"/>
          </a:xfrm>
          <a:prstGeom prst="rect">
            <a:avLst/>
          </a:prstGeom>
          <a:noFill/>
          <a:ln w="57150">
            <a:noFill/>
            <a:miter lim="800000"/>
            <a:headEnd/>
            <a:tailEnd/>
          </a:ln>
        </p:spPr>
        <p:txBody>
          <a:bodyPr>
            <a:spAutoFit/>
          </a:bodyPr>
          <a:lstStyle/>
          <a:p>
            <a:pPr eaLnBrk="1" hangingPunct="1">
              <a:lnSpc>
                <a:spcPct val="90000"/>
              </a:lnSpc>
              <a:spcBef>
                <a:spcPct val="50000"/>
              </a:spcBef>
            </a:pPr>
            <a:r>
              <a:rPr lang="en-US" sz="2800" b="1" dirty="0">
                <a:solidFill>
                  <a:srgbClr val="660033"/>
                </a:solidFill>
                <a:sym typeface="Symbol" pitchFamily="18" charset="2"/>
              </a:rPr>
              <a:t></a:t>
            </a:r>
            <a:endParaRPr lang="en-US" sz="2800" b="1" dirty="0">
              <a:solidFill>
                <a:srgbClr val="660033"/>
              </a:solidFill>
            </a:endParaRPr>
          </a:p>
        </p:txBody>
      </p:sp>
      <p:sp>
        <p:nvSpPr>
          <p:cNvPr id="664590" name="Text Box 14"/>
          <p:cNvSpPr txBox="1">
            <a:spLocks noChangeArrowheads="1"/>
          </p:cNvSpPr>
          <p:nvPr/>
        </p:nvSpPr>
        <p:spPr bwMode="auto">
          <a:xfrm>
            <a:off x="6230018" y="3125788"/>
            <a:ext cx="531813" cy="476250"/>
          </a:xfrm>
          <a:prstGeom prst="rect">
            <a:avLst/>
          </a:prstGeom>
          <a:noFill/>
          <a:ln w="57150">
            <a:noFill/>
            <a:miter lim="800000"/>
            <a:headEnd/>
            <a:tailEnd/>
          </a:ln>
          <a:effectLst/>
        </p:spPr>
        <p:txBody>
          <a:bodyPr>
            <a:spAutoFit/>
          </a:bodyPr>
          <a:lstStyle/>
          <a:p>
            <a:pPr eaLnBrk="1" hangingPunct="1">
              <a:lnSpc>
                <a:spcPct val="90000"/>
              </a:lnSpc>
              <a:spcBef>
                <a:spcPct val="50000"/>
              </a:spcBef>
              <a:defRPr/>
            </a:pPr>
            <a:r>
              <a:rPr lang="en-US" sz="2800" b="1" dirty="0">
                <a:solidFill>
                  <a:srgbClr val="FFCC00"/>
                </a:solidFill>
                <a:latin typeface="Arial" pitchFamily="34" charset="0"/>
                <a:sym typeface="Symbol" pitchFamily="18" charset="2"/>
              </a:rPr>
              <a:t></a:t>
            </a:r>
            <a:endParaRPr lang="en-US" sz="2800" b="1" dirty="0">
              <a:solidFill>
                <a:srgbClr val="FFCC00"/>
              </a:solidFill>
              <a:latin typeface="Arial" pitchFamily="34" charset="0"/>
            </a:endParaRPr>
          </a:p>
        </p:txBody>
      </p:sp>
      <p:sp>
        <p:nvSpPr>
          <p:cNvPr id="16395" name="Text Box 15"/>
          <p:cNvSpPr txBox="1">
            <a:spLocks noChangeArrowheads="1"/>
          </p:cNvSpPr>
          <p:nvPr/>
        </p:nvSpPr>
        <p:spPr bwMode="auto">
          <a:xfrm>
            <a:off x="6230018" y="4243972"/>
            <a:ext cx="531813" cy="476250"/>
          </a:xfrm>
          <a:prstGeom prst="rect">
            <a:avLst/>
          </a:prstGeom>
          <a:noFill/>
          <a:ln w="57150">
            <a:noFill/>
            <a:miter lim="800000"/>
            <a:headEnd/>
            <a:tailEnd/>
          </a:ln>
        </p:spPr>
        <p:txBody>
          <a:bodyPr>
            <a:spAutoFit/>
          </a:bodyPr>
          <a:lstStyle/>
          <a:p>
            <a:pPr eaLnBrk="1" hangingPunct="1">
              <a:lnSpc>
                <a:spcPct val="90000"/>
              </a:lnSpc>
              <a:spcBef>
                <a:spcPct val="50000"/>
              </a:spcBef>
            </a:pPr>
            <a:r>
              <a:rPr lang="en-US" sz="2800" b="1" dirty="0">
                <a:solidFill>
                  <a:srgbClr val="000066"/>
                </a:solidFill>
                <a:sym typeface="Symbol" pitchFamily="18" charset="2"/>
              </a:rPr>
              <a:t></a:t>
            </a:r>
            <a:endParaRPr lang="en-US" sz="2800" b="1" dirty="0">
              <a:solidFill>
                <a:srgbClr val="000066"/>
              </a:solidFill>
            </a:endParaRPr>
          </a:p>
        </p:txBody>
      </p:sp>
      <p:sp>
        <p:nvSpPr>
          <p:cNvPr id="16396" name="Rectangle 6"/>
          <p:cNvSpPr>
            <a:spLocks noChangeArrowheads="1"/>
          </p:cNvSpPr>
          <p:nvPr/>
        </p:nvSpPr>
        <p:spPr bwMode="auto">
          <a:xfrm>
            <a:off x="6618705" y="3188285"/>
            <a:ext cx="2405063" cy="614362"/>
          </a:xfrm>
          <a:prstGeom prst="rect">
            <a:avLst/>
          </a:prstGeom>
          <a:noFill/>
          <a:ln w="9525">
            <a:noFill/>
            <a:miter lim="800000"/>
            <a:headEnd/>
            <a:tailEnd/>
          </a:ln>
        </p:spPr>
        <p:txBody>
          <a:bodyPr/>
          <a:lstStyle/>
          <a:p>
            <a:pPr eaLnBrk="1" hangingPunct="1">
              <a:lnSpc>
                <a:spcPct val="90000"/>
              </a:lnSpc>
            </a:pPr>
            <a:r>
              <a:rPr lang="en-US" sz="2400" b="1" dirty="0">
                <a:solidFill>
                  <a:srgbClr val="FFC000"/>
                </a:solidFill>
              </a:rPr>
              <a:t>BMI </a:t>
            </a:r>
            <a:r>
              <a:rPr lang="en-US" sz="2400" b="1" u="sng" dirty="0">
                <a:solidFill>
                  <a:srgbClr val="FFC000"/>
                </a:solidFill>
              </a:rPr>
              <a:t>&gt;</a:t>
            </a:r>
            <a:r>
              <a:rPr lang="en-US" sz="2400" b="1" dirty="0">
                <a:solidFill>
                  <a:srgbClr val="FFC000"/>
                </a:solidFill>
              </a:rPr>
              <a:t>40 </a:t>
            </a:r>
            <a:endParaRPr lang="en-US" sz="2400" b="1" dirty="0" smtClean="0">
              <a:solidFill>
                <a:srgbClr val="FFC000"/>
              </a:solidFill>
            </a:endParaRPr>
          </a:p>
          <a:p>
            <a:pPr eaLnBrk="1" hangingPunct="1">
              <a:lnSpc>
                <a:spcPct val="90000"/>
              </a:lnSpc>
            </a:pPr>
            <a:r>
              <a:rPr lang="en-US" sz="2400" b="1" i="1" dirty="0" smtClean="0">
                <a:solidFill>
                  <a:srgbClr val="C00000"/>
                </a:solidFill>
                <a:sym typeface="Symbol" pitchFamily="18" charset="2"/>
              </a:rPr>
              <a:t>Increased 52</a:t>
            </a:r>
            <a:r>
              <a:rPr lang="en-US" sz="2400" b="1" i="1" dirty="0" smtClean="0">
                <a:solidFill>
                  <a:srgbClr val="C00000"/>
                </a:solidFill>
              </a:rPr>
              <a:t>%</a:t>
            </a:r>
            <a:endParaRPr lang="en-US" sz="2400" b="1" i="1" dirty="0">
              <a:solidFill>
                <a:srgbClr val="C00000"/>
              </a:solidFill>
            </a:endParaRPr>
          </a:p>
        </p:txBody>
      </p:sp>
      <p:sp>
        <p:nvSpPr>
          <p:cNvPr id="284674" name="AutoShape 2"/>
          <p:cNvSpPr>
            <a:spLocks noChangeAspect="1" noChangeArrowheads="1" noTextEdit="1"/>
          </p:cNvSpPr>
          <p:nvPr/>
        </p:nvSpPr>
        <p:spPr bwMode="auto">
          <a:xfrm>
            <a:off x="422275" y="1303338"/>
            <a:ext cx="5995988" cy="4624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Slide Number Placeholder 6"/>
          <p:cNvSpPr>
            <a:spLocks noGrp="1"/>
          </p:cNvSpPr>
          <p:nvPr>
            <p:ph type="sldNum" sz="quarter" idx="12"/>
          </p:nvPr>
        </p:nvSpPr>
        <p:spPr>
          <a:xfrm>
            <a:off x="6789420" y="6409690"/>
            <a:ext cx="2133600" cy="365125"/>
          </a:xfrm>
        </p:spPr>
        <p:txBody>
          <a:bodyPr/>
          <a:lstStyle/>
          <a:p>
            <a:fld id="{C0E17058-FFB5-4CF4-A2D8-C509DAC3E57B}" type="slidenum">
              <a:rPr lang="en-US" sz="1100" smtClean="0"/>
              <a:pPr/>
              <a:t>4</a:t>
            </a:fld>
            <a:endParaRPr lang="en-US" sz="1100" dirty="0"/>
          </a:p>
        </p:txBody>
      </p:sp>
      <p:sp>
        <p:nvSpPr>
          <p:cNvPr id="14" name="Rectangle 6"/>
          <p:cNvSpPr>
            <a:spLocks noChangeArrowheads="1"/>
          </p:cNvSpPr>
          <p:nvPr/>
        </p:nvSpPr>
        <p:spPr bwMode="auto">
          <a:xfrm>
            <a:off x="6477000" y="2514600"/>
            <a:ext cx="2405063" cy="614362"/>
          </a:xfrm>
          <a:prstGeom prst="rect">
            <a:avLst/>
          </a:prstGeom>
          <a:noFill/>
          <a:ln w="9525">
            <a:noFill/>
            <a:miter lim="800000"/>
            <a:headEnd/>
            <a:tailEnd/>
          </a:ln>
        </p:spPr>
        <p:txBody>
          <a:bodyPr/>
          <a:lstStyle/>
          <a:p>
            <a:pPr eaLnBrk="1" hangingPunct="1">
              <a:lnSpc>
                <a:spcPct val="90000"/>
              </a:lnSpc>
            </a:pPr>
            <a:r>
              <a:rPr lang="en-US" sz="2400" b="1" dirty="0">
                <a:solidFill>
                  <a:srgbClr val="3366FF"/>
                </a:solidFill>
              </a:rPr>
              <a:t>BMI </a:t>
            </a:r>
            <a:r>
              <a:rPr lang="en-US" sz="2400" b="1" u="sng" dirty="0">
                <a:solidFill>
                  <a:srgbClr val="3366FF"/>
                </a:solidFill>
              </a:rPr>
              <a:t>&gt;</a:t>
            </a:r>
            <a:r>
              <a:rPr lang="en-US" sz="2400" b="1" dirty="0" smtClean="0">
                <a:solidFill>
                  <a:srgbClr val="3366FF"/>
                </a:solidFill>
              </a:rPr>
              <a:t>45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1024"/>
          <p:cNvGraphicFramePr>
            <a:graphicFrameLocks noChangeAspect="1"/>
          </p:cNvGraphicFramePr>
          <p:nvPr/>
        </p:nvGraphicFramePr>
        <p:xfrm>
          <a:off x="381000" y="1066800"/>
          <a:ext cx="8458200" cy="5638800"/>
        </p:xfrm>
        <a:graphic>
          <a:graphicData uri="http://schemas.openxmlformats.org/presentationml/2006/ole">
            <mc:AlternateContent xmlns:mc="http://schemas.openxmlformats.org/markup-compatibility/2006">
              <mc:Choice xmlns:v="urn:schemas-microsoft-com:vml" Requires="v">
                <p:oleObj spid="_x0000_s72760" name="Photo Editor Photo" r:id="rId4" imgW="4572396" imgH="3048264" progId="">
                  <p:embed/>
                </p:oleObj>
              </mc:Choice>
              <mc:Fallback>
                <p:oleObj name="Photo Editor Photo" r:id="rId4" imgW="4572396" imgH="3048264" progId="">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066800"/>
                        <a:ext cx="84582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6323" name="Text Box 3"/>
          <p:cNvSpPr txBox="1">
            <a:spLocks noChangeArrowheads="1"/>
          </p:cNvSpPr>
          <p:nvPr/>
        </p:nvSpPr>
        <p:spPr bwMode="auto">
          <a:xfrm>
            <a:off x="908822" y="0"/>
            <a:ext cx="7187584" cy="1077218"/>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ct val="0"/>
              </a:spcAft>
            </a:pPr>
            <a:r>
              <a:rPr lang="en-US" sz="3200" dirty="0" smtClean="0">
                <a:solidFill>
                  <a:srgbClr val="FFFF00"/>
                </a:solidFill>
                <a:latin typeface="Arial" charset="0"/>
              </a:rPr>
              <a:t>American Football Linemen  are 30 Kg  </a:t>
            </a:r>
          </a:p>
          <a:p>
            <a:pPr algn="ctr" fontAlgn="base">
              <a:spcBef>
                <a:spcPct val="0"/>
              </a:spcBef>
              <a:spcAft>
                <a:spcPct val="0"/>
              </a:spcAft>
            </a:pPr>
            <a:r>
              <a:rPr lang="en-US" sz="3200" dirty="0" smtClean="0">
                <a:solidFill>
                  <a:srgbClr val="FFFF00"/>
                </a:solidFill>
                <a:latin typeface="Arial" charset="0"/>
              </a:rPr>
              <a:t>Heavier Than in 1972 !</a:t>
            </a:r>
            <a:endParaRPr lang="en-US" sz="3200" dirty="0">
              <a:solidFill>
                <a:srgbClr val="FFFF00"/>
              </a:solidFill>
              <a:latin typeface="Arial" charset="0"/>
            </a:endParaRPr>
          </a:p>
        </p:txBody>
      </p:sp>
      <p:sp>
        <p:nvSpPr>
          <p:cNvPr id="5" name="TextBox 4"/>
          <p:cNvSpPr txBox="1"/>
          <p:nvPr/>
        </p:nvSpPr>
        <p:spPr>
          <a:xfrm>
            <a:off x="7550666" y="1799666"/>
            <a:ext cx="818659" cy="923330"/>
          </a:xfrm>
          <a:prstGeom prst="rect">
            <a:avLst/>
          </a:prstGeom>
          <a:noFill/>
        </p:spPr>
        <p:txBody>
          <a:bodyPr wrap="none" rtlCol="0">
            <a:spAutoFit/>
          </a:bodyPr>
          <a:lstStyle/>
          <a:p>
            <a:pPr defTabSz="457200"/>
            <a:r>
              <a:rPr lang="en-US" i="1" dirty="0" smtClean="0">
                <a:solidFill>
                  <a:srgbClr val="000000"/>
                </a:solidFill>
                <a:latin typeface="Arial"/>
                <a:cs typeface="Arial"/>
              </a:rPr>
              <a:t>XLV</a:t>
            </a:r>
          </a:p>
          <a:p>
            <a:pPr defTabSz="457200"/>
            <a:r>
              <a:rPr lang="en-US" i="1" dirty="0" smtClean="0">
                <a:solidFill>
                  <a:srgbClr val="000000"/>
                </a:solidFill>
                <a:latin typeface="Arial"/>
                <a:cs typeface="Arial"/>
              </a:rPr>
              <a:t>2011</a:t>
            </a:r>
          </a:p>
          <a:p>
            <a:pPr defTabSz="457200"/>
            <a:r>
              <a:rPr lang="en-US" i="1" dirty="0" smtClean="0">
                <a:solidFill>
                  <a:srgbClr val="000000"/>
                </a:solidFill>
                <a:latin typeface="Arial"/>
                <a:cs typeface="Arial"/>
              </a:rPr>
              <a:t>316.3 </a:t>
            </a:r>
            <a:endParaRPr lang="en-US" i="1" dirty="0">
              <a:solidFill>
                <a:srgbClr val="000000"/>
              </a:solidFill>
              <a:latin typeface="Arial"/>
              <a:cs typeface="Aria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3048001" y="1295400"/>
            <a:ext cx="5791199" cy="11033125"/>
            <a:chOff x="-99" y="0"/>
            <a:chExt cx="3648" cy="6950"/>
          </a:xfrm>
        </p:grpSpPr>
        <p:sp>
          <p:nvSpPr>
            <p:cNvPr id="31750" name="Rectangle 3"/>
            <p:cNvSpPr>
              <a:spLocks noChangeArrowheads="1"/>
            </p:cNvSpPr>
            <p:nvPr/>
          </p:nvSpPr>
          <p:spPr bwMode="auto">
            <a:xfrm>
              <a:off x="0" y="0"/>
              <a:ext cx="354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solidFill>
                  <a:prstClr val="black"/>
                </a:solidFill>
                <a:latin typeface="Calibri"/>
              </a:endParaRPr>
            </a:p>
          </p:txBody>
        </p:sp>
        <p:grpSp>
          <p:nvGrpSpPr>
            <p:cNvPr id="31751" name="Group 4"/>
            <p:cNvGrpSpPr>
              <a:grpSpLocks/>
            </p:cNvGrpSpPr>
            <p:nvPr/>
          </p:nvGrpSpPr>
          <p:grpSpPr bwMode="auto">
            <a:xfrm>
              <a:off x="-99" y="0"/>
              <a:ext cx="3549" cy="6950"/>
              <a:chOff x="-99" y="0"/>
              <a:chExt cx="3549" cy="6950"/>
            </a:xfrm>
          </p:grpSpPr>
          <p:sp>
            <p:nvSpPr>
              <p:cNvPr id="31752" name="Rectangle 5"/>
              <p:cNvSpPr>
                <a:spLocks noChangeArrowheads="1" noTextEdit="1"/>
              </p:cNvSpPr>
              <p:nvPr/>
            </p:nvSpPr>
            <p:spPr bwMode="auto">
              <a:xfrm>
                <a:off x="0" y="0"/>
                <a:ext cx="0" cy="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solidFill>
                    <a:prstClr val="black"/>
                  </a:solidFill>
                  <a:latin typeface="Calibri"/>
                </a:endParaRPr>
              </a:p>
            </p:txBody>
          </p:sp>
          <p:sp>
            <p:nvSpPr>
              <p:cNvPr id="31753" name="Rectangle 6"/>
              <p:cNvSpPr>
                <a:spLocks noChangeArrowheads="1"/>
              </p:cNvSpPr>
              <p:nvPr/>
            </p:nvSpPr>
            <p:spPr bwMode="auto">
              <a:xfrm>
                <a:off x="-99" y="912"/>
                <a:ext cx="3549" cy="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dirty="0">
                  <a:solidFill>
                    <a:prstClr val="black"/>
                  </a:solidFill>
                  <a:latin typeface="Calibri"/>
                </a:endParaRPr>
              </a:p>
              <a:p>
                <a:pPr lvl="1" eaLnBrk="0" hangingPunct="0"/>
                <a:r>
                  <a:rPr lang="en-US" sz="2000" u="sng" dirty="0" smtClean="0">
                    <a:solidFill>
                      <a:prstClr val="black"/>
                    </a:solidFill>
                    <a:latin typeface="Calibri"/>
                  </a:rPr>
                  <a:t>Some of her records</a:t>
                </a:r>
              </a:p>
              <a:p>
                <a:pPr lvl="1" eaLnBrk="0" hangingPunct="0">
                  <a:buFontTx/>
                  <a:buChar char="•"/>
                </a:pPr>
                <a:r>
                  <a:rPr lang="en-US" sz="2000" dirty="0" smtClean="0">
                    <a:solidFill>
                      <a:prstClr val="black"/>
                    </a:solidFill>
                    <a:latin typeface="Calibri"/>
                  </a:rPr>
                  <a:t> 40 </a:t>
                </a:r>
                <a:r>
                  <a:rPr lang="en-US" sz="2000" dirty="0">
                    <a:solidFill>
                      <a:prstClr val="black"/>
                    </a:solidFill>
                    <a:latin typeface="Calibri"/>
                  </a:rPr>
                  <a:t>Hot </a:t>
                </a:r>
                <a:r>
                  <a:rPr lang="en-US" sz="2000" dirty="0" smtClean="0">
                    <a:solidFill>
                      <a:prstClr val="black"/>
                    </a:solidFill>
                    <a:latin typeface="Calibri"/>
                  </a:rPr>
                  <a:t>dogs in 10 minutes</a:t>
                </a:r>
                <a:endParaRPr lang="en-US" sz="2000" dirty="0">
                  <a:solidFill>
                    <a:prstClr val="black"/>
                  </a:solidFill>
                  <a:latin typeface="Calibri"/>
                </a:endParaRPr>
              </a:p>
              <a:p>
                <a:pPr lvl="1" eaLnBrk="0" hangingPunct="0">
                  <a:buFontTx/>
                  <a:buChar char="•"/>
                </a:pPr>
                <a:r>
                  <a:rPr lang="en-US" sz="2000" dirty="0" smtClean="0">
                    <a:solidFill>
                      <a:prstClr val="black"/>
                    </a:solidFill>
                    <a:latin typeface="Calibri"/>
                  </a:rPr>
                  <a:t> </a:t>
                </a:r>
                <a:r>
                  <a:rPr lang="en-US" sz="2000" dirty="0">
                    <a:solidFill>
                      <a:prstClr val="black"/>
                    </a:solidFill>
                    <a:latin typeface="Calibri"/>
                  </a:rPr>
                  <a:t>43 </a:t>
                </a:r>
                <a:r>
                  <a:rPr lang="en-US" sz="2000" dirty="0" smtClean="0">
                    <a:solidFill>
                      <a:prstClr val="black"/>
                    </a:solidFill>
                    <a:latin typeface="Calibri"/>
                  </a:rPr>
                  <a:t>tacos </a:t>
                </a:r>
                <a:r>
                  <a:rPr lang="en-US" sz="2000" dirty="0">
                    <a:solidFill>
                      <a:prstClr val="black"/>
                    </a:solidFill>
                    <a:latin typeface="Calibri"/>
                  </a:rPr>
                  <a:t>in 11 minutes </a:t>
                </a:r>
              </a:p>
              <a:p>
                <a:pPr lvl="1" eaLnBrk="0" hangingPunct="0">
                  <a:buFontTx/>
                  <a:buChar char="•"/>
                </a:pPr>
                <a:r>
                  <a:rPr lang="en-US" sz="2000" dirty="0" smtClean="0">
                    <a:solidFill>
                      <a:prstClr val="black"/>
                    </a:solidFill>
                    <a:latin typeface="Calibri"/>
                  </a:rPr>
                  <a:t> 5.5 </a:t>
                </a:r>
                <a:r>
                  <a:rPr lang="en-US" sz="2000" dirty="0">
                    <a:solidFill>
                      <a:prstClr val="black"/>
                    </a:solidFill>
                    <a:latin typeface="Calibri"/>
                  </a:rPr>
                  <a:t>pounds </a:t>
                </a:r>
                <a:r>
                  <a:rPr lang="en-US" sz="2000" dirty="0" smtClean="0">
                    <a:solidFill>
                      <a:prstClr val="black"/>
                    </a:solidFill>
                    <a:latin typeface="Calibri"/>
                  </a:rPr>
                  <a:t>Deep </a:t>
                </a:r>
                <a:r>
                  <a:rPr lang="en-US" sz="2000" dirty="0">
                    <a:solidFill>
                      <a:prstClr val="black"/>
                    </a:solidFill>
                    <a:latin typeface="Calibri"/>
                  </a:rPr>
                  <a:t>Fried </a:t>
                </a:r>
                <a:r>
                  <a:rPr lang="en-US" sz="2000" dirty="0" err="1" smtClean="0">
                    <a:solidFill>
                      <a:prstClr val="black"/>
                    </a:solidFill>
                    <a:latin typeface="Calibri"/>
                  </a:rPr>
                  <a:t>Aspargus</a:t>
                </a:r>
                <a:r>
                  <a:rPr lang="en-US" sz="2000" dirty="0" smtClean="0">
                    <a:solidFill>
                      <a:prstClr val="black"/>
                    </a:solidFill>
                    <a:latin typeface="Calibri"/>
                  </a:rPr>
                  <a:t> </a:t>
                </a:r>
                <a:r>
                  <a:rPr lang="en-US" sz="2000" dirty="0">
                    <a:solidFill>
                      <a:prstClr val="black"/>
                    </a:solidFill>
                    <a:latin typeface="Calibri"/>
                  </a:rPr>
                  <a:t>Spears in10 minutes</a:t>
                </a:r>
              </a:p>
              <a:p>
                <a:pPr lvl="1" eaLnBrk="0" hangingPunct="0">
                  <a:buFontTx/>
                  <a:buChar char="•"/>
                </a:pPr>
                <a:r>
                  <a:rPr lang="en-US" sz="2000" dirty="0" smtClean="0">
                    <a:solidFill>
                      <a:prstClr val="black"/>
                    </a:solidFill>
                    <a:latin typeface="Calibri"/>
                  </a:rPr>
                  <a:t> 134 </a:t>
                </a:r>
                <a:r>
                  <a:rPr lang="en-US" sz="2000" dirty="0">
                    <a:solidFill>
                      <a:prstClr val="black"/>
                    </a:solidFill>
                    <a:latin typeface="Calibri"/>
                  </a:rPr>
                  <a:t>chicken wings in 12 minutes </a:t>
                </a:r>
              </a:p>
              <a:p>
                <a:pPr lvl="1" eaLnBrk="0" hangingPunct="0">
                  <a:buFontTx/>
                  <a:buChar char="•"/>
                </a:pPr>
                <a:r>
                  <a:rPr lang="en-US" sz="2000" dirty="0">
                    <a:solidFill>
                      <a:prstClr val="black"/>
                    </a:solidFill>
                    <a:latin typeface="Calibri"/>
                  </a:rPr>
                  <a:t> </a:t>
                </a:r>
                <a:r>
                  <a:rPr lang="en-US" sz="2000" dirty="0" smtClean="0">
                    <a:solidFill>
                      <a:prstClr val="black"/>
                    </a:solidFill>
                    <a:latin typeface="Calibri"/>
                  </a:rPr>
                  <a:t>65 </a:t>
                </a:r>
                <a:r>
                  <a:rPr lang="en-US" sz="2000" dirty="0">
                    <a:solidFill>
                      <a:prstClr val="black"/>
                    </a:solidFill>
                    <a:latin typeface="Calibri"/>
                  </a:rPr>
                  <a:t>Hard Boiled Eggs in 6 minutes, 40 seconds </a:t>
                </a:r>
              </a:p>
              <a:p>
                <a:pPr lvl="1" eaLnBrk="0" hangingPunct="0">
                  <a:buFontTx/>
                  <a:buChar char="•"/>
                </a:pPr>
                <a:r>
                  <a:rPr lang="en-US" sz="2000" dirty="0" smtClean="0">
                    <a:solidFill>
                      <a:prstClr val="black"/>
                    </a:solidFill>
                    <a:latin typeface="Calibri"/>
                  </a:rPr>
                  <a:t> 7  </a:t>
                </a:r>
                <a:r>
                  <a:rPr lang="en-US" sz="2000" dirty="0">
                    <a:solidFill>
                      <a:prstClr val="black"/>
                    </a:solidFill>
                    <a:latin typeface="Calibri"/>
                  </a:rPr>
                  <a:t>3/4 pound burgers </a:t>
                </a:r>
                <a:r>
                  <a:rPr lang="en-US" sz="2000" dirty="0" smtClean="0">
                    <a:solidFill>
                      <a:prstClr val="black"/>
                    </a:solidFill>
                    <a:latin typeface="Calibri"/>
                  </a:rPr>
                  <a:t>in 10 </a:t>
                </a:r>
                <a:r>
                  <a:rPr lang="en-US" sz="2000" dirty="0">
                    <a:solidFill>
                      <a:prstClr val="black"/>
                    </a:solidFill>
                    <a:latin typeface="Calibri"/>
                  </a:rPr>
                  <a:t>minutes </a:t>
                </a:r>
              </a:p>
              <a:p>
                <a:pPr lvl="1" eaLnBrk="0" hangingPunct="0">
                  <a:buFontTx/>
                  <a:buChar char="•"/>
                </a:pPr>
                <a:r>
                  <a:rPr lang="en-US" sz="2000" dirty="0">
                    <a:solidFill>
                      <a:prstClr val="black"/>
                    </a:solidFill>
                    <a:latin typeface="Calibri"/>
                  </a:rPr>
                  <a:t> </a:t>
                </a:r>
                <a:r>
                  <a:rPr lang="en-US" sz="2000" dirty="0" smtClean="0">
                    <a:solidFill>
                      <a:prstClr val="black"/>
                    </a:solidFill>
                    <a:latin typeface="Calibri"/>
                  </a:rPr>
                  <a:t>9 </a:t>
                </a:r>
                <a:r>
                  <a:rPr lang="en-US" sz="2000" dirty="0">
                    <a:solidFill>
                      <a:prstClr val="black"/>
                    </a:solidFill>
                    <a:latin typeface="Calibri"/>
                  </a:rPr>
                  <a:t>Pounds Crawfish Jambalaya in 10 Minutes </a:t>
                </a:r>
              </a:p>
              <a:p>
                <a:pPr lvl="1" eaLnBrk="0" hangingPunct="0">
                  <a:buFontTx/>
                  <a:buChar char="•"/>
                </a:pPr>
                <a:r>
                  <a:rPr lang="en-US" sz="2000" dirty="0">
                    <a:solidFill>
                      <a:prstClr val="black"/>
                    </a:solidFill>
                    <a:latin typeface="Calibri"/>
                  </a:rPr>
                  <a:t> </a:t>
                </a:r>
                <a:r>
                  <a:rPr lang="en-US" sz="2000" dirty="0" smtClean="0">
                    <a:solidFill>
                      <a:prstClr val="black"/>
                    </a:solidFill>
                    <a:latin typeface="Calibri"/>
                  </a:rPr>
                  <a:t>23 </a:t>
                </a:r>
                <a:r>
                  <a:rPr lang="en-US" sz="2000" dirty="0">
                    <a:solidFill>
                      <a:prstClr val="black"/>
                    </a:solidFill>
                    <a:latin typeface="Calibri"/>
                  </a:rPr>
                  <a:t>pulled pork sandwiches in 10 minutes </a:t>
                </a:r>
              </a:p>
              <a:p>
                <a:pPr eaLnBrk="0" hangingPunct="0"/>
                <a:endParaRPr lang="en-US" dirty="0">
                  <a:solidFill>
                    <a:prstClr val="black"/>
                  </a:solidFill>
                  <a:latin typeface="Calibri"/>
                </a:endParaRPr>
              </a:p>
            </p:txBody>
          </p:sp>
        </p:grpSp>
      </p:grpSp>
      <p:pic>
        <p:nvPicPr>
          <p:cNvPr id="2" name="Picture 1"/>
          <p:cNvPicPr>
            <a:picLocks noChangeAspect="1"/>
          </p:cNvPicPr>
          <p:nvPr/>
        </p:nvPicPr>
        <p:blipFill>
          <a:blip r:embed="rId2"/>
          <a:stretch>
            <a:fillRect/>
          </a:stretch>
        </p:blipFill>
        <p:spPr>
          <a:xfrm>
            <a:off x="6477000" y="0"/>
            <a:ext cx="2692400" cy="2709770"/>
          </a:xfrm>
          <a:prstGeom prst="rect">
            <a:avLst/>
          </a:prstGeom>
        </p:spPr>
      </p:pic>
      <p:sp>
        <p:nvSpPr>
          <p:cNvPr id="3" name="TextBox 2"/>
          <p:cNvSpPr txBox="1"/>
          <p:nvPr/>
        </p:nvSpPr>
        <p:spPr>
          <a:xfrm>
            <a:off x="1210271" y="228600"/>
            <a:ext cx="5342929" cy="2893100"/>
          </a:xfrm>
          <a:prstGeom prst="rect">
            <a:avLst/>
          </a:prstGeom>
          <a:noFill/>
        </p:spPr>
        <p:txBody>
          <a:bodyPr wrap="none" rtlCol="0">
            <a:spAutoFit/>
          </a:bodyPr>
          <a:lstStyle/>
          <a:p>
            <a:pPr algn="ctr"/>
            <a:r>
              <a:rPr lang="en-US" sz="3200" dirty="0">
                <a:solidFill>
                  <a:srgbClr val="1F497D"/>
                </a:solidFill>
                <a:latin typeface="Calibri"/>
              </a:rPr>
              <a:t>Competitive </a:t>
            </a:r>
            <a:r>
              <a:rPr lang="en-US" sz="3200" dirty="0" smtClean="0">
                <a:solidFill>
                  <a:srgbClr val="1F497D"/>
                </a:solidFill>
                <a:latin typeface="Calibri"/>
              </a:rPr>
              <a:t>eating Champion–</a:t>
            </a:r>
          </a:p>
          <a:p>
            <a:r>
              <a:rPr lang="en-US" sz="3200" dirty="0" smtClean="0">
                <a:solidFill>
                  <a:srgbClr val="1F497D"/>
                </a:solidFill>
                <a:latin typeface="Calibri"/>
              </a:rPr>
              <a:t> How does she stay thin?</a:t>
            </a:r>
            <a:r>
              <a:rPr lang="en-US" sz="3200" dirty="0">
                <a:solidFill>
                  <a:prstClr val="black"/>
                </a:solidFill>
                <a:latin typeface="Calibri"/>
              </a:rPr>
              <a:t> </a:t>
            </a:r>
            <a:endParaRPr lang="en-US" sz="3200" dirty="0" smtClean="0">
              <a:solidFill>
                <a:prstClr val="black"/>
              </a:solidFill>
              <a:latin typeface="Calibri"/>
            </a:endParaRPr>
          </a:p>
          <a:p>
            <a:r>
              <a:rPr lang="en-US" sz="2400" dirty="0" smtClean="0">
                <a:solidFill>
                  <a:prstClr val="black"/>
                </a:solidFill>
                <a:latin typeface="Calibri"/>
              </a:rPr>
              <a:t>Sonya </a:t>
            </a:r>
            <a:r>
              <a:rPr lang="en-US" sz="2400" dirty="0">
                <a:solidFill>
                  <a:prstClr val="black"/>
                </a:solidFill>
                <a:latin typeface="Calibri"/>
              </a:rPr>
              <a:t>Thomas</a:t>
            </a:r>
          </a:p>
          <a:p>
            <a:r>
              <a:rPr lang="en-US" sz="2800" b="1" dirty="0">
                <a:solidFill>
                  <a:prstClr val="black"/>
                </a:solidFill>
                <a:latin typeface="Calibri"/>
              </a:rPr>
              <a:t>Weight: 105</a:t>
            </a:r>
          </a:p>
          <a:p>
            <a:r>
              <a:rPr lang="en-US" sz="2400" dirty="0">
                <a:solidFill>
                  <a:prstClr val="black"/>
                </a:solidFill>
                <a:latin typeface="Calibri"/>
              </a:rPr>
              <a:t>Age: 44</a:t>
            </a:r>
            <a:br>
              <a:rPr lang="en-US" sz="2400" dirty="0">
                <a:solidFill>
                  <a:prstClr val="black"/>
                </a:solidFill>
                <a:latin typeface="Calibri"/>
              </a:rPr>
            </a:br>
            <a:endParaRPr lang="en-US" sz="2400" dirty="0" smtClean="0">
              <a:solidFill>
                <a:srgbClr val="1F497D"/>
              </a:solidFill>
              <a:latin typeface="Calibri"/>
            </a:endParaRPr>
          </a:p>
          <a:p>
            <a:endParaRPr lang="en-US" dirty="0">
              <a:solidFill>
                <a:prstClr val="black"/>
              </a:solidFill>
              <a:latin typeface="Calibri"/>
            </a:endParaRPr>
          </a:p>
        </p:txBody>
      </p:sp>
      <p:pic>
        <p:nvPicPr>
          <p:cNvPr id="4" name="Picture 3"/>
          <p:cNvPicPr>
            <a:picLocks noChangeAspect="1"/>
          </p:cNvPicPr>
          <p:nvPr/>
        </p:nvPicPr>
        <p:blipFill>
          <a:blip r:embed="rId3"/>
          <a:stretch>
            <a:fillRect/>
          </a:stretch>
        </p:blipFill>
        <p:spPr>
          <a:xfrm>
            <a:off x="228600" y="2045462"/>
            <a:ext cx="2819400" cy="4520438"/>
          </a:xfrm>
          <a:prstGeom prst="rect">
            <a:avLst/>
          </a:prstGeom>
        </p:spPr>
      </p:pic>
    </p:spTree>
    <p:extLst>
      <p:ext uri="{BB962C8B-B14F-4D97-AF65-F5344CB8AC3E}">
        <p14:creationId xmlns:p14="http://schemas.microsoft.com/office/powerpoint/2010/main" val="272606919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Obesity in France</a:t>
            </a:r>
            <a:endParaRPr lang="en-US" dirty="0"/>
          </a:p>
        </p:txBody>
      </p:sp>
      <p:sp>
        <p:nvSpPr>
          <p:cNvPr id="3" name="Content Placeholder 2"/>
          <p:cNvSpPr>
            <a:spLocks noGrp="1"/>
          </p:cNvSpPr>
          <p:nvPr>
            <p:ph idx="1"/>
          </p:nvPr>
        </p:nvSpPr>
        <p:spPr>
          <a:xfrm>
            <a:off x="457200" y="1493837"/>
            <a:ext cx="8229600" cy="4525963"/>
          </a:xfrm>
        </p:spPr>
        <p:txBody>
          <a:bodyPr>
            <a:normAutofit fontScale="77500" lnSpcReduction="20000"/>
          </a:bodyPr>
          <a:lstStyle/>
          <a:p>
            <a:r>
              <a:rPr lang="en-US" dirty="0"/>
              <a:t>Obesity levels in France have doubled between 1995 and 2004 (to 11.3% of the population</a:t>
            </a:r>
            <a:r>
              <a:rPr lang="en-US" dirty="0" smtClean="0"/>
              <a:t>)</a:t>
            </a:r>
          </a:p>
          <a:p>
            <a:r>
              <a:rPr lang="en-US" dirty="0"/>
              <a:t>38.5% of men and 26% of women in France are considered overweight while 60% of men and 43% of women in Germany are considered overweight.[</a:t>
            </a:r>
            <a:endParaRPr lang="en-US" dirty="0" smtClean="0"/>
          </a:p>
          <a:p>
            <a:r>
              <a:rPr lang="en-US" dirty="0">
                <a:hlinkClick r:id="rId2"/>
              </a:rPr>
              <a:t>Nord-Pas-de-Calais is considered the fattest region in France.</a:t>
            </a:r>
            <a:endParaRPr lang="en-US" dirty="0"/>
          </a:p>
          <a:p>
            <a:r>
              <a:rPr lang="en-US" dirty="0" smtClean="0">
                <a:solidFill>
                  <a:srgbClr val="000000"/>
                </a:solidFill>
                <a:hlinkClick r:id="rId3"/>
              </a:rPr>
              <a:t>Obesity </a:t>
            </a:r>
            <a:r>
              <a:rPr lang="en-US" dirty="0">
                <a:solidFill>
                  <a:srgbClr val="000000"/>
                </a:solidFill>
                <a:hlinkClick r:id="rId3"/>
              </a:rPr>
              <a:t>is rising 6 % annually in </a:t>
            </a:r>
            <a:r>
              <a:rPr lang="en-US" dirty="0" smtClean="0">
                <a:solidFill>
                  <a:srgbClr val="000000"/>
                </a:solidFill>
                <a:hlinkClick r:id="rId3"/>
              </a:rPr>
              <a:t>adults</a:t>
            </a:r>
            <a:endParaRPr lang="en-US" dirty="0">
              <a:solidFill>
                <a:srgbClr val="000000"/>
              </a:solidFill>
              <a:hlinkClick r:id="rId3"/>
            </a:endParaRPr>
          </a:p>
          <a:p>
            <a:r>
              <a:rPr lang="en-US" dirty="0">
                <a:solidFill>
                  <a:srgbClr val="000000"/>
                </a:solidFill>
                <a:hlinkClick r:id="rId3"/>
              </a:rPr>
              <a:t> In children the rate of growth is 17 %</a:t>
            </a:r>
            <a:r>
              <a:rPr lang="en-US" dirty="0"/>
              <a:t> per year</a:t>
            </a:r>
          </a:p>
          <a:p>
            <a:r>
              <a:rPr lang="en-US" dirty="0">
                <a:hlinkClick r:id="rId4"/>
              </a:rPr>
              <a:t>McDonald's is more profitable in France than anywhere else in Europe</a:t>
            </a:r>
            <a:r>
              <a:rPr lang="en-US" dirty="0" smtClean="0">
                <a:hlinkClick r:id="rId4"/>
              </a:rPr>
              <a:t>.</a:t>
            </a:r>
            <a:endParaRPr lang="en-US" dirty="0" smtClean="0"/>
          </a:p>
          <a:p>
            <a:r>
              <a:rPr lang="en-US" dirty="0" smtClean="0"/>
              <a:t>The </a:t>
            </a:r>
            <a:r>
              <a:rPr lang="en-US" dirty="0"/>
              <a:t>average French meal, which 25 years ago lasted 88 minutes, is just 38 minutes today</a:t>
            </a:r>
            <a:r>
              <a:rPr lang="en-US" dirty="0" smtClean="0"/>
              <a:t>.</a:t>
            </a:r>
          </a:p>
        </p:txBody>
      </p:sp>
    </p:spTree>
    <p:extLst>
      <p:ext uri="{BB962C8B-B14F-4D97-AF65-F5344CB8AC3E}">
        <p14:creationId xmlns:p14="http://schemas.microsoft.com/office/powerpoint/2010/main" val="27856525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600" dirty="0" smtClean="0"/>
              <a:t>Overweight in France has increased from more than 30% in 20 years</a:t>
            </a:r>
            <a:endParaRPr lang="en-US" sz="3600" dirty="0"/>
          </a:p>
        </p:txBody>
      </p:sp>
      <p:pic>
        <p:nvPicPr>
          <p:cNvPr id="4" name="Content Placeholder 3"/>
          <p:cNvPicPr>
            <a:picLocks noGrp="1" noChangeAspect="1"/>
          </p:cNvPicPr>
          <p:nvPr>
            <p:ph idx="1"/>
          </p:nvPr>
        </p:nvPicPr>
        <p:blipFill rotWithShape="1">
          <a:blip r:embed="rId2"/>
          <a:srcRect l="810" t="1419" r="425" b="563"/>
          <a:stretch/>
        </p:blipFill>
        <p:spPr>
          <a:xfrm>
            <a:off x="523875" y="1222375"/>
            <a:ext cx="8128000" cy="5635625"/>
          </a:xfrm>
        </p:spPr>
      </p:pic>
    </p:spTree>
    <p:extLst>
      <p:ext uri="{BB962C8B-B14F-4D97-AF65-F5344CB8AC3E}">
        <p14:creationId xmlns:p14="http://schemas.microsoft.com/office/powerpoint/2010/main" val="4794470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6096"/>
            <a:ext cx="7772400" cy="1143000"/>
          </a:xfrm>
        </p:spPr>
        <p:txBody>
          <a:bodyPr>
            <a:noAutofit/>
          </a:bodyPr>
          <a:lstStyle/>
          <a:p>
            <a:r>
              <a:rPr lang="en-US" sz="2800" b="1" baseline="0" dirty="0" smtClean="0">
                <a:latin typeface="Calibri"/>
                <a:cs typeface="Calibri"/>
              </a:rPr>
              <a:t>What’s Causing the Epidemic of Obesity?</a:t>
            </a:r>
            <a:br>
              <a:rPr lang="en-US" sz="2800" b="1" baseline="0" dirty="0" smtClean="0">
                <a:latin typeface="Calibri"/>
                <a:cs typeface="Calibri"/>
              </a:rPr>
            </a:br>
            <a:r>
              <a:rPr lang="en-US" sz="2800" b="1" baseline="0" dirty="0" smtClean="0">
                <a:latin typeface="Calibri"/>
                <a:cs typeface="Calibri"/>
              </a:rPr>
              <a:t> Ten Contributors to the Obesity Epidemic</a:t>
            </a:r>
            <a:endParaRPr lang="en-US" sz="2800" dirty="0">
              <a:latin typeface="Calibri"/>
              <a:cs typeface="Calibri"/>
            </a:endParaRPr>
          </a:p>
        </p:txBody>
      </p:sp>
      <p:sp>
        <p:nvSpPr>
          <p:cNvPr id="3" name="Content Placeholder 2"/>
          <p:cNvSpPr>
            <a:spLocks noGrp="1"/>
          </p:cNvSpPr>
          <p:nvPr>
            <p:ph idx="1"/>
          </p:nvPr>
        </p:nvSpPr>
        <p:spPr>
          <a:xfrm>
            <a:off x="381000" y="1411725"/>
            <a:ext cx="8382000" cy="4989075"/>
          </a:xfrm>
        </p:spPr>
        <p:txBody>
          <a:bodyPr>
            <a:normAutofit fontScale="62500" lnSpcReduction="20000"/>
          </a:bodyPr>
          <a:lstStyle/>
          <a:p>
            <a:pPr>
              <a:buNone/>
            </a:pPr>
            <a:r>
              <a:rPr lang="en-US" dirty="0" smtClean="0"/>
              <a:t>The usual suspects</a:t>
            </a:r>
          </a:p>
          <a:p>
            <a:r>
              <a:rPr lang="en-US" dirty="0" smtClean="0"/>
              <a:t>Too much fattening food</a:t>
            </a:r>
          </a:p>
          <a:p>
            <a:r>
              <a:rPr lang="en-US" dirty="0" smtClean="0"/>
              <a:t>Not enough exercise</a:t>
            </a:r>
          </a:p>
          <a:p>
            <a:endParaRPr lang="en-US" dirty="0" smtClean="0"/>
          </a:p>
          <a:p>
            <a:pPr>
              <a:buNone/>
            </a:pPr>
            <a:r>
              <a:rPr lang="en-US" dirty="0" smtClean="0"/>
              <a:t>Some new ideas</a:t>
            </a:r>
          </a:p>
          <a:p>
            <a:pPr>
              <a:buNone/>
            </a:pPr>
            <a:endParaRPr lang="en-US" dirty="0" smtClean="0"/>
          </a:p>
          <a:p>
            <a:r>
              <a:rPr lang="en-US" dirty="0" smtClean="0"/>
              <a:t>Central air/heating reduce temperature variability</a:t>
            </a:r>
          </a:p>
          <a:p>
            <a:r>
              <a:rPr lang="en-US" dirty="0"/>
              <a:t>Reduced </a:t>
            </a:r>
            <a:r>
              <a:rPr lang="en-US" dirty="0" smtClean="0"/>
              <a:t>length of sleep</a:t>
            </a:r>
            <a:endParaRPr lang="en-US" dirty="0"/>
          </a:p>
          <a:p>
            <a:r>
              <a:rPr lang="en-US" dirty="0" smtClean="0"/>
              <a:t>Intestinal bacteria changes from antibiotics</a:t>
            </a:r>
          </a:p>
          <a:p>
            <a:r>
              <a:rPr lang="en-US" dirty="0"/>
              <a:t>Medications that cause weight </a:t>
            </a:r>
            <a:r>
              <a:rPr lang="en-US" dirty="0" smtClean="0"/>
              <a:t>gain</a:t>
            </a:r>
          </a:p>
          <a:p>
            <a:r>
              <a:rPr lang="en-US" dirty="0"/>
              <a:t>C</a:t>
            </a:r>
            <a:r>
              <a:rPr lang="en-US" dirty="0" smtClean="0"/>
              <a:t>hanges in gene expression like DNA methylation from dietary changes</a:t>
            </a:r>
          </a:p>
          <a:p>
            <a:r>
              <a:rPr lang="en-US" dirty="0" smtClean="0"/>
              <a:t>Older maternal age</a:t>
            </a:r>
          </a:p>
          <a:p>
            <a:r>
              <a:rPr lang="en-US" dirty="0" smtClean="0"/>
              <a:t>Fertility treatments</a:t>
            </a:r>
          </a:p>
          <a:p>
            <a:r>
              <a:rPr lang="en-US" dirty="0" smtClean="0"/>
              <a:t>Chemical endocrine disruptors</a:t>
            </a:r>
          </a:p>
          <a:p>
            <a:r>
              <a:rPr lang="en-US" dirty="0" smtClean="0"/>
              <a:t>Intrauterine and intergenerational effects </a:t>
            </a:r>
            <a:endParaRPr lang="en-US" dirty="0"/>
          </a:p>
        </p:txBody>
      </p:sp>
      <p:sp>
        <p:nvSpPr>
          <p:cNvPr id="4" name="TextBox 3"/>
          <p:cNvSpPr txBox="1"/>
          <p:nvPr/>
        </p:nvSpPr>
        <p:spPr>
          <a:xfrm>
            <a:off x="1122235" y="6357663"/>
            <a:ext cx="5652838" cy="369332"/>
          </a:xfrm>
          <a:prstGeom prst="rect">
            <a:avLst/>
          </a:prstGeom>
          <a:noFill/>
        </p:spPr>
        <p:txBody>
          <a:bodyPr wrap="none" rtlCol="0">
            <a:spAutoFit/>
          </a:bodyPr>
          <a:lstStyle/>
          <a:p>
            <a:r>
              <a:rPr lang="en-US" i="1" baseline="0" dirty="0" err="1" smtClean="0"/>
              <a:t>Crit</a:t>
            </a:r>
            <a:r>
              <a:rPr lang="en-US" i="1" baseline="0" dirty="0" smtClean="0"/>
              <a:t> Rev Food </a:t>
            </a:r>
            <a:r>
              <a:rPr lang="en-US" i="1" baseline="0" dirty="0" err="1" smtClean="0"/>
              <a:t>Sci</a:t>
            </a:r>
            <a:r>
              <a:rPr lang="en-US" i="1" baseline="0" dirty="0" smtClean="0"/>
              <a:t> </a:t>
            </a:r>
            <a:r>
              <a:rPr lang="en-US" i="1" baseline="0" dirty="0" err="1" smtClean="0"/>
              <a:t>Nutr</a:t>
            </a:r>
            <a:r>
              <a:rPr lang="en-US" i="1" baseline="0" dirty="0" smtClean="0"/>
              <a:t>. 2009 November ; 49(10): 868–913</a:t>
            </a:r>
            <a:endParaRPr lang="en-US" dirty="0"/>
          </a:p>
        </p:txBody>
      </p:sp>
    </p:spTree>
    <p:extLst>
      <p:ext uri="{BB962C8B-B14F-4D97-AF65-F5344CB8AC3E}">
        <p14:creationId xmlns:p14="http://schemas.microsoft.com/office/powerpoint/2010/main" val="21902649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Vindico Template">
  <a:themeElements>
    <a:clrScheme name="Vindico">
      <a:dk1>
        <a:sysClr val="windowText" lastClr="000000"/>
      </a:dk1>
      <a:lt1>
        <a:sysClr val="window" lastClr="FFFFFF"/>
      </a:lt1>
      <a:dk2>
        <a:srgbClr val="021941"/>
      </a:dk2>
      <a:lt2>
        <a:srgbClr val="EEECE1"/>
      </a:lt2>
      <a:accent1>
        <a:srgbClr val="021941"/>
      </a:accent1>
      <a:accent2>
        <a:srgbClr val="F8D162"/>
      </a:accent2>
      <a:accent3>
        <a:srgbClr val="F68222"/>
      </a:accent3>
      <a:accent4>
        <a:srgbClr val="3366CC"/>
      </a:accent4>
      <a:accent5>
        <a:srgbClr val="92D050"/>
      </a:accent5>
      <a:accent6>
        <a:srgbClr val="FF0000"/>
      </a:accent6>
      <a:hlink>
        <a:srgbClr val="F8D162"/>
      </a:hlink>
      <a:folHlink>
        <a:srgbClr val="F6822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dirty="0" smtClean="0">
            <a:solidFill>
              <a:schemeClr val="bg1"/>
            </a:solidFill>
          </a:defRPr>
        </a:defPPr>
      </a:lst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
      <a:dk1>
        <a:srgbClr val="FFFFFF"/>
      </a:dk1>
      <a:lt1>
        <a:srgbClr val="FFFFFF"/>
      </a:lt1>
      <a:dk2>
        <a:srgbClr val="FFFF00"/>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1_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ME Template">
  <a:themeElements>
    <a:clrScheme name="CME Template 10">
      <a:dk1>
        <a:srgbClr val="FF0000"/>
      </a:dk1>
      <a:lt1>
        <a:srgbClr val="FFFFFF"/>
      </a:lt1>
      <a:dk2>
        <a:srgbClr val="002841"/>
      </a:dk2>
      <a:lt2>
        <a:srgbClr val="FFFF00"/>
      </a:lt2>
      <a:accent1>
        <a:srgbClr val="FF9900"/>
      </a:accent1>
      <a:accent2>
        <a:srgbClr val="C0C0C0"/>
      </a:accent2>
      <a:accent3>
        <a:srgbClr val="AAACB0"/>
      </a:accent3>
      <a:accent4>
        <a:srgbClr val="DADADA"/>
      </a:accent4>
      <a:accent5>
        <a:srgbClr val="FFCAAA"/>
      </a:accent5>
      <a:accent6>
        <a:srgbClr val="AEAEAE"/>
      </a:accent6>
      <a:hlink>
        <a:srgbClr val="FFFF00"/>
      </a:hlink>
      <a:folHlink>
        <a:srgbClr val="009900"/>
      </a:folHlink>
    </a:clrScheme>
    <a:fontScheme name="CM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2857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CM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M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M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M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M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M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M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ME Template 8">
        <a:dk1>
          <a:srgbClr val="FF0000"/>
        </a:dk1>
        <a:lt1>
          <a:srgbClr val="FFFFFF"/>
        </a:lt1>
        <a:dk2>
          <a:srgbClr val="002841"/>
        </a:dk2>
        <a:lt2>
          <a:srgbClr val="6699FF"/>
        </a:lt2>
        <a:accent1>
          <a:srgbClr val="FF9900"/>
        </a:accent1>
        <a:accent2>
          <a:srgbClr val="C0C0C0"/>
        </a:accent2>
        <a:accent3>
          <a:srgbClr val="AAACB0"/>
        </a:accent3>
        <a:accent4>
          <a:srgbClr val="DADADA"/>
        </a:accent4>
        <a:accent5>
          <a:srgbClr val="FFCAAA"/>
        </a:accent5>
        <a:accent6>
          <a:srgbClr val="AEAEAE"/>
        </a:accent6>
        <a:hlink>
          <a:srgbClr val="FFFF00"/>
        </a:hlink>
        <a:folHlink>
          <a:srgbClr val="009900"/>
        </a:folHlink>
      </a:clrScheme>
      <a:clrMap bg1="dk2" tx1="lt1" bg2="dk1" tx2="lt2" accent1="accent1" accent2="accent2" accent3="accent3" accent4="accent4" accent5="accent5" accent6="accent6" hlink="hlink" folHlink="folHlink"/>
    </a:extraClrScheme>
    <a:extraClrScheme>
      <a:clrScheme name="CME Template 9">
        <a:dk1>
          <a:srgbClr val="FF0000"/>
        </a:dk1>
        <a:lt1>
          <a:srgbClr val="FFFFFF"/>
        </a:lt1>
        <a:dk2>
          <a:srgbClr val="002841"/>
        </a:dk2>
        <a:lt2>
          <a:srgbClr val="698FB3"/>
        </a:lt2>
        <a:accent1>
          <a:srgbClr val="FF9900"/>
        </a:accent1>
        <a:accent2>
          <a:srgbClr val="C0C0C0"/>
        </a:accent2>
        <a:accent3>
          <a:srgbClr val="AAACB0"/>
        </a:accent3>
        <a:accent4>
          <a:srgbClr val="DADADA"/>
        </a:accent4>
        <a:accent5>
          <a:srgbClr val="FFCAAA"/>
        </a:accent5>
        <a:accent6>
          <a:srgbClr val="AEAEAE"/>
        </a:accent6>
        <a:hlink>
          <a:srgbClr val="FFFF00"/>
        </a:hlink>
        <a:folHlink>
          <a:srgbClr val="009900"/>
        </a:folHlink>
      </a:clrScheme>
      <a:clrMap bg1="dk2" tx1="lt1" bg2="dk1" tx2="lt2" accent1="accent1" accent2="accent2" accent3="accent3" accent4="accent4" accent5="accent5" accent6="accent6" hlink="hlink" folHlink="folHlink"/>
    </a:extraClrScheme>
    <a:extraClrScheme>
      <a:clrScheme name="CME Template 10">
        <a:dk1>
          <a:srgbClr val="FF0000"/>
        </a:dk1>
        <a:lt1>
          <a:srgbClr val="FFFFFF"/>
        </a:lt1>
        <a:dk2>
          <a:srgbClr val="002841"/>
        </a:dk2>
        <a:lt2>
          <a:srgbClr val="FFFF00"/>
        </a:lt2>
        <a:accent1>
          <a:srgbClr val="FF9900"/>
        </a:accent1>
        <a:accent2>
          <a:srgbClr val="C0C0C0"/>
        </a:accent2>
        <a:accent3>
          <a:srgbClr val="AAACB0"/>
        </a:accent3>
        <a:accent4>
          <a:srgbClr val="DADADA"/>
        </a:accent4>
        <a:accent5>
          <a:srgbClr val="FFCAAA"/>
        </a:accent5>
        <a:accent6>
          <a:srgbClr val="AEAEAE"/>
        </a:accent6>
        <a:hlink>
          <a:srgbClr val="FFFF00"/>
        </a:hlink>
        <a:folHlink>
          <a:srgbClr val="00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Thèm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Default Design">
  <a:themeElements>
    <a:clrScheme name="">
      <a:dk1>
        <a:srgbClr val="FFFFFF"/>
      </a:dk1>
      <a:lt1>
        <a:srgbClr val="FFFFFF"/>
      </a:lt1>
      <a:dk2>
        <a:srgbClr val="FFFF00"/>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1_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3555</TotalTime>
  <Words>2471</Words>
  <Application>Microsoft Macintosh PowerPoint</Application>
  <PresentationFormat>On-screen Show (4:3)</PresentationFormat>
  <Paragraphs>284</Paragraphs>
  <Slides>25</Slides>
  <Notes>10</Notes>
  <HiddenSlides>3</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25</vt:i4>
      </vt:variant>
    </vt:vector>
  </HeadingPairs>
  <TitlesOfParts>
    <vt:vector size="36" baseType="lpstr">
      <vt:lpstr>Office Theme</vt:lpstr>
      <vt:lpstr>1_Office Theme</vt:lpstr>
      <vt:lpstr>Default Design</vt:lpstr>
      <vt:lpstr>3_Default Design</vt:lpstr>
      <vt:lpstr>CME Template</vt:lpstr>
      <vt:lpstr>2_Thème Office</vt:lpstr>
      <vt:lpstr>2_Office Theme</vt:lpstr>
      <vt:lpstr>3_Office Theme</vt:lpstr>
      <vt:lpstr>4_Default Design</vt:lpstr>
      <vt:lpstr>4_Vindico Template</vt:lpstr>
      <vt:lpstr>Photo Editor Photo</vt:lpstr>
      <vt:lpstr>Obesity –  More Complicated Than It Seems</vt:lpstr>
      <vt:lpstr>Evolution?</vt:lpstr>
      <vt:lpstr>U.S. Obesity Prevalence, 1960-2008</vt:lpstr>
      <vt:lpstr>The Highest BMI’s are Increasing Most Rapidly US 1987-2005  -  Why?</vt:lpstr>
      <vt:lpstr>PowerPoint Presentation</vt:lpstr>
      <vt:lpstr>PowerPoint Presentation</vt:lpstr>
      <vt:lpstr>Facts About Obesity in France</vt:lpstr>
      <vt:lpstr>Overweight in France has increased from more than 30% in 20 years</vt:lpstr>
      <vt:lpstr>What’s Causing the Epidemic of Obesity?  Ten Contributors to the Obesity Epidemic</vt:lpstr>
      <vt:lpstr>PowerPoint Presentation</vt:lpstr>
      <vt:lpstr>Obesity Seems to Overload Critical Brain Pathways</vt:lpstr>
      <vt:lpstr>PowerPoint Presentation</vt:lpstr>
      <vt:lpstr>What’s Fattening About Fattening Food?</vt:lpstr>
      <vt:lpstr>PowerPoint Presentation</vt:lpstr>
      <vt:lpstr>Why Do Doctors Care About Weight? Weight Gain Causes More Than 60 Diseases!</vt:lpstr>
      <vt:lpstr>How does obesity cause diseases? Too much fat, too much of the hormones</vt:lpstr>
      <vt:lpstr>PowerPoint Presentation</vt:lpstr>
      <vt:lpstr>Caloric restriction reverses obesity-induced mammary gland inflammation in mice.  </vt:lpstr>
      <vt:lpstr>Weight Loss Improves Fitness and Markers of Inflammation</vt:lpstr>
      <vt:lpstr>The effect of intermittent energy and carbohydrate restriction v. daily energy restriction on weight loss and metabolic disease risk markers in overweight women. </vt:lpstr>
      <vt:lpstr>Conclusion</vt:lpstr>
      <vt:lpstr>Conclusion</vt:lpstr>
      <vt:lpstr>Obesity Epidemic in US Adolescents</vt:lpstr>
      <vt:lpstr>What’s the best exercise? </vt:lpstr>
      <vt:lpstr>Hypothetical “Feed-forward”, positive feedback mechanism drives weight up</vt:lpstr>
    </vt:vector>
  </TitlesOfParts>
  <Company>Weill Cornell Medical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E. Wedick</dc:creator>
  <cp:lastModifiedBy>Meg Hammer</cp:lastModifiedBy>
  <cp:revision>49</cp:revision>
  <dcterms:created xsi:type="dcterms:W3CDTF">2012-05-24T15:32:14Z</dcterms:created>
  <dcterms:modified xsi:type="dcterms:W3CDTF">2015-08-03T19:09:34Z</dcterms:modified>
</cp:coreProperties>
</file>